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68" r:id="rId5"/>
    <p:sldId id="258" r:id="rId6"/>
    <p:sldId id="262" r:id="rId7"/>
    <p:sldId id="259" r:id="rId8"/>
    <p:sldId id="264" r:id="rId9"/>
    <p:sldId id="261" r:id="rId10"/>
    <p:sldId id="263" r:id="rId11"/>
    <p:sldId id="260" r:id="rId12"/>
    <p:sldId id="265"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rije v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nl-NL" smtClean="0"/>
              <a:t>Klik om de stijl te bewerken</a:t>
            </a:r>
            <a:endParaRPr kumimoji="0" lang="en-US"/>
          </a:p>
        </p:txBody>
      </p:sp>
      <p:sp>
        <p:nvSpPr>
          <p:cNvPr id="17" name="Ondertitel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114E018E-A0F9-48C4-8742-538F4C58BF38}" type="datetimeFigureOut">
              <a:rPr lang="nl-NL" smtClean="0"/>
              <a:pPr/>
              <a:t>26-9-2014</a:t>
            </a:fld>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7950A81C-601D-4AAA-961D-EAF5FE70BF53}"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114E018E-A0F9-48C4-8742-538F4C58BF38}" type="datetimeFigureOut">
              <a:rPr lang="nl-NL" smtClean="0"/>
              <a:pPr/>
              <a:t>26-9-2014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50A81C-601D-4AAA-961D-EAF5FE70BF5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114E018E-A0F9-48C4-8742-538F4C58BF38}" type="datetimeFigureOut">
              <a:rPr lang="nl-NL" smtClean="0"/>
              <a:pPr/>
              <a:t>26-9-2014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50A81C-601D-4AAA-961D-EAF5FE70BF53}"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114E018E-A0F9-48C4-8742-538F4C58BF38}" type="datetimeFigureOut">
              <a:rPr lang="nl-NL" smtClean="0"/>
              <a:pPr/>
              <a:t>26-9-2014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50A81C-601D-4AAA-961D-EAF5FE70BF53}"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rije v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el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114E018E-A0F9-48C4-8742-538F4C58BF38}" type="datetimeFigureOut">
              <a:rPr lang="nl-NL" smtClean="0"/>
              <a:pPr/>
              <a:t>26-9-2014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50A81C-601D-4AAA-961D-EAF5FE70BF53}"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143000"/>
          </a:xfrm>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114E018E-A0F9-48C4-8742-538F4C58BF38}" type="datetimeFigureOut">
              <a:rPr lang="nl-NL" smtClean="0"/>
              <a:pPr/>
              <a:t>26-9-2014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50A81C-601D-4AAA-961D-EAF5FE70BF53}"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114E018E-A0F9-48C4-8742-538F4C58BF38}" type="datetimeFigureOut">
              <a:rPr lang="nl-NL" smtClean="0"/>
              <a:pPr/>
              <a:t>26-9-2014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950A81C-601D-4AAA-961D-EAF5FE70BF53}"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320"/>
            <a:ext cx="7470648" cy="1143000"/>
          </a:xfrm>
        </p:spPr>
        <p:txBody>
          <a:bodyPr anchor="ctr"/>
          <a:lstStyle>
            <a:lvl1pPr algn="l">
              <a:defRPr sz="4600"/>
            </a:lvl1pPr>
          </a:lstStyle>
          <a:p>
            <a:r>
              <a:rPr kumimoji="0" lang="nl-NL" smtClean="0"/>
              <a:t>Klik om de stijl te bewerken</a:t>
            </a:r>
            <a:endParaRPr kumimoji="0" lang="en-US"/>
          </a:p>
        </p:txBody>
      </p:sp>
      <p:sp>
        <p:nvSpPr>
          <p:cNvPr id="7" name="Tijdelijke aanduiding voor datum 6"/>
          <p:cNvSpPr>
            <a:spLocks noGrp="1"/>
          </p:cNvSpPr>
          <p:nvPr>
            <p:ph type="dt" sz="half" idx="10"/>
          </p:nvPr>
        </p:nvSpPr>
        <p:spPr/>
        <p:txBody>
          <a:bodyPr/>
          <a:lstStyle/>
          <a:p>
            <a:fld id="{114E018E-A0F9-48C4-8742-538F4C58BF38}" type="datetimeFigureOut">
              <a:rPr lang="nl-NL" smtClean="0"/>
              <a:pPr/>
              <a:t>26-9-2014</a:t>
            </a:fld>
            <a:endParaRPr lang="nl-NL"/>
          </a:p>
        </p:txBody>
      </p:sp>
      <p:sp>
        <p:nvSpPr>
          <p:cNvPr id="8" name="Tijdelijke aanduiding voor dianummer 7"/>
          <p:cNvSpPr>
            <a:spLocks noGrp="1"/>
          </p:cNvSpPr>
          <p:nvPr>
            <p:ph type="sldNum" sz="quarter" idx="11"/>
          </p:nvPr>
        </p:nvSpPr>
        <p:spPr/>
        <p:txBody>
          <a:bodyPr/>
          <a:lstStyle/>
          <a:p>
            <a:fld id="{7950A81C-601D-4AAA-961D-EAF5FE70BF53}" type="slidenum">
              <a:rPr lang="nl-NL" smtClean="0"/>
              <a:pPr/>
              <a:t>‹nr.›</a:t>
            </a:fld>
            <a:endParaRPr lang="nl-NL"/>
          </a:p>
        </p:txBody>
      </p:sp>
      <p:sp>
        <p:nvSpPr>
          <p:cNvPr id="9" name="Tijdelijke aanduiding voor voettekst 8"/>
          <p:cNvSpPr>
            <a:spLocks noGrp="1"/>
          </p:cNvSpPr>
          <p:nvPr>
            <p:ph type="ftr" sz="quarter" idx="12"/>
          </p:nvPr>
        </p:nvSpPr>
        <p:spPr/>
        <p:txBody>
          <a:bodyPr/>
          <a:lstStyle/>
          <a:p>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14E018E-A0F9-48C4-8742-538F4C58BF38}" type="datetimeFigureOut">
              <a:rPr lang="nl-NL" smtClean="0"/>
              <a:pPr/>
              <a:t>26-9-2014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950A81C-601D-4AAA-961D-EAF5FE70BF53}"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114E018E-A0F9-48C4-8742-538F4C58BF38}" type="datetimeFigureOut">
              <a:rPr lang="nl-NL" smtClean="0"/>
              <a:pPr/>
              <a:t>26-9-2014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156448" y="6422064"/>
            <a:ext cx="762000" cy="365125"/>
          </a:xfrm>
        </p:spPr>
        <p:txBody>
          <a:bodyPr/>
          <a:lstStyle/>
          <a:p>
            <a:fld id="{7950A81C-601D-4AAA-961D-EAF5FE70BF53}"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a:xfrm>
            <a:off x="457200" y="6422064"/>
            <a:ext cx="2133600" cy="365125"/>
          </a:xfrm>
        </p:spPr>
        <p:txBody>
          <a:bodyPr/>
          <a:lstStyle/>
          <a:p>
            <a:fld id="{114E018E-A0F9-48C4-8742-538F4C58BF38}" type="datetimeFigureOut">
              <a:rPr lang="nl-NL" smtClean="0"/>
              <a:pPr/>
              <a:t>26-9-2014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50A81C-601D-4AAA-961D-EAF5FE70BF53}"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rije v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rije v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jdelijke aanduiding voor titel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14E018E-A0F9-48C4-8742-538F4C58BF38}" type="datetimeFigureOut">
              <a:rPr lang="nl-NL" smtClean="0"/>
              <a:pPr/>
              <a:t>26-9-2014</a:t>
            </a:fld>
            <a:endParaRPr lang="nl-NL"/>
          </a:p>
        </p:txBody>
      </p:sp>
      <p:sp>
        <p:nvSpPr>
          <p:cNvPr id="22" name="Tijdelijke aanduiding voor voettekst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nl-NL"/>
          </a:p>
        </p:txBody>
      </p:sp>
      <p:sp>
        <p:nvSpPr>
          <p:cNvPr id="18" name="Tijdelijke aanduiding voor dianumm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950A81C-601D-4AAA-961D-EAF5FE70BF53}"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11760" y="188640"/>
            <a:ext cx="6480048" cy="2301240"/>
          </a:xfrm>
        </p:spPr>
        <p:txBody>
          <a:bodyPr>
            <a:normAutofit fontScale="90000"/>
          </a:bodyPr>
          <a:lstStyle/>
          <a:p>
            <a:r>
              <a:rPr lang="nl-NL" dirty="0" smtClean="0"/>
              <a:t>Woordenschat groep 5</a:t>
            </a:r>
            <a:br>
              <a:rPr lang="nl-NL" dirty="0" smtClean="0"/>
            </a:br>
            <a:r>
              <a:rPr lang="nl-NL" dirty="0" smtClean="0"/>
              <a:t>Thema 2 </a:t>
            </a:r>
            <a:br>
              <a:rPr lang="nl-NL" dirty="0" smtClean="0"/>
            </a:br>
            <a:r>
              <a:rPr lang="nl-NL" dirty="0" smtClean="0"/>
              <a:t>Les 5</a:t>
            </a:r>
            <a:endParaRPr lang="nl-NL" dirty="0"/>
          </a:p>
        </p:txBody>
      </p:sp>
      <p:sp>
        <p:nvSpPr>
          <p:cNvPr id="3" name="Ondertitel 2"/>
          <p:cNvSpPr>
            <a:spLocks noGrp="1"/>
          </p:cNvSpPr>
          <p:nvPr>
            <p:ph type="subTitle" idx="1"/>
          </p:nvPr>
        </p:nvSpPr>
        <p:spPr>
          <a:xfrm>
            <a:off x="395536" y="1139610"/>
            <a:ext cx="3960440" cy="876524"/>
          </a:xfrm>
        </p:spPr>
        <p:txBody>
          <a:bodyPr/>
          <a:lstStyle/>
          <a:p>
            <a:r>
              <a:rPr lang="nl-NL" dirty="0" smtClean="0"/>
              <a:t>De woorden die je vandaag leert:</a:t>
            </a:r>
          </a:p>
          <a:p>
            <a:endParaRPr lang="nl-NL" dirty="0"/>
          </a:p>
        </p:txBody>
      </p:sp>
      <p:sp>
        <p:nvSpPr>
          <p:cNvPr id="4" name="Tekstvak 3"/>
          <p:cNvSpPr txBox="1"/>
          <p:nvPr/>
        </p:nvSpPr>
        <p:spPr>
          <a:xfrm>
            <a:off x="4143372" y="4429132"/>
            <a:ext cx="1483098"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nl-NL" sz="3200" dirty="0" smtClean="0"/>
              <a:t>eeuwig</a:t>
            </a:r>
            <a:endParaRPr lang="nl-NL" sz="3200" dirty="0"/>
          </a:p>
        </p:txBody>
      </p:sp>
      <p:sp>
        <p:nvSpPr>
          <p:cNvPr id="6" name="Tekstvak 5"/>
          <p:cNvSpPr txBox="1"/>
          <p:nvPr/>
        </p:nvSpPr>
        <p:spPr>
          <a:xfrm>
            <a:off x="4423719" y="3328902"/>
            <a:ext cx="2507418"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nl-NL" sz="3200" dirty="0"/>
              <a:t>d</a:t>
            </a:r>
            <a:r>
              <a:rPr lang="nl-NL" sz="3200" dirty="0" smtClean="0"/>
              <a:t>e kruistocht</a:t>
            </a:r>
            <a:endParaRPr lang="nl-NL" sz="3200" dirty="0"/>
          </a:p>
        </p:txBody>
      </p:sp>
      <p:sp>
        <p:nvSpPr>
          <p:cNvPr id="7" name="Tekstvak 6"/>
          <p:cNvSpPr txBox="1"/>
          <p:nvPr/>
        </p:nvSpPr>
        <p:spPr>
          <a:xfrm>
            <a:off x="928662" y="4500570"/>
            <a:ext cx="234711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nl-NL" sz="3200" dirty="0"/>
              <a:t>h</a:t>
            </a:r>
            <a:r>
              <a:rPr lang="nl-NL" sz="3200" dirty="0" smtClean="0"/>
              <a:t>et nomade</a:t>
            </a:r>
            <a:endParaRPr lang="nl-NL" sz="3200" dirty="0"/>
          </a:p>
        </p:txBody>
      </p:sp>
      <p:sp>
        <p:nvSpPr>
          <p:cNvPr id="8" name="Tekstvak 7"/>
          <p:cNvSpPr txBox="1"/>
          <p:nvPr/>
        </p:nvSpPr>
        <p:spPr>
          <a:xfrm>
            <a:off x="714348" y="5572140"/>
            <a:ext cx="3395481"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nl-NL" sz="3200" dirty="0" smtClean="0"/>
              <a:t>de middeleeuwen</a:t>
            </a:r>
            <a:endParaRPr lang="nl-NL" sz="3200" dirty="0"/>
          </a:p>
        </p:txBody>
      </p:sp>
      <p:sp>
        <p:nvSpPr>
          <p:cNvPr id="9" name="Tekstvak 8"/>
          <p:cNvSpPr txBox="1"/>
          <p:nvPr/>
        </p:nvSpPr>
        <p:spPr>
          <a:xfrm>
            <a:off x="3450081" y="2047462"/>
            <a:ext cx="173316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nl-NL" sz="3200" dirty="0" smtClean="0"/>
              <a:t>de eeuw</a:t>
            </a:r>
            <a:endParaRPr lang="nl-NL" sz="3200" dirty="0"/>
          </a:p>
        </p:txBody>
      </p:sp>
      <p:sp>
        <p:nvSpPr>
          <p:cNvPr id="10" name="Tekstvak 9"/>
          <p:cNvSpPr txBox="1"/>
          <p:nvPr/>
        </p:nvSpPr>
        <p:spPr>
          <a:xfrm>
            <a:off x="6228184" y="4465660"/>
            <a:ext cx="1755609"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nl-NL" sz="3200" dirty="0" smtClean="0"/>
              <a:t>ontstaan</a:t>
            </a:r>
            <a:endParaRPr lang="nl-NL" sz="3200" dirty="0"/>
          </a:p>
        </p:txBody>
      </p:sp>
      <p:sp>
        <p:nvSpPr>
          <p:cNvPr id="11" name="Tekstvak 10"/>
          <p:cNvSpPr txBox="1"/>
          <p:nvPr/>
        </p:nvSpPr>
        <p:spPr>
          <a:xfrm>
            <a:off x="533610" y="2037194"/>
            <a:ext cx="123142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nl-NL" sz="3200" dirty="0" smtClean="0"/>
              <a:t>duren</a:t>
            </a:r>
            <a:endParaRPr lang="nl-NL" sz="3200" dirty="0"/>
          </a:p>
        </p:txBody>
      </p:sp>
      <p:sp>
        <p:nvSpPr>
          <p:cNvPr id="12" name="Tekstvak 11"/>
          <p:cNvSpPr txBox="1"/>
          <p:nvPr/>
        </p:nvSpPr>
        <p:spPr>
          <a:xfrm>
            <a:off x="6102077" y="2488540"/>
            <a:ext cx="2393604"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nl-NL" sz="3200" dirty="0" smtClean="0"/>
              <a:t>eeuwenlang</a:t>
            </a:r>
            <a:endParaRPr lang="nl-NL" sz="3200" dirty="0"/>
          </a:p>
        </p:txBody>
      </p:sp>
      <p:sp>
        <p:nvSpPr>
          <p:cNvPr id="14" name="Tekstvak 13"/>
          <p:cNvSpPr txBox="1"/>
          <p:nvPr/>
        </p:nvSpPr>
        <p:spPr>
          <a:xfrm>
            <a:off x="6429388" y="5572140"/>
            <a:ext cx="1641796"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nl-NL" sz="3200" dirty="0" smtClean="0">
                <a:solidFill>
                  <a:srgbClr val="C00000"/>
                </a:solidFill>
              </a:rPr>
              <a:t>de vorst</a:t>
            </a:r>
            <a:endParaRPr lang="nl-NL" sz="3200" dirty="0">
              <a:solidFill>
                <a:srgbClr val="C00000"/>
              </a:solidFill>
            </a:endParaRPr>
          </a:p>
        </p:txBody>
      </p:sp>
      <p:sp>
        <p:nvSpPr>
          <p:cNvPr id="15" name="Tekstvak 14"/>
          <p:cNvSpPr txBox="1"/>
          <p:nvPr/>
        </p:nvSpPr>
        <p:spPr>
          <a:xfrm>
            <a:off x="1000100" y="3357562"/>
            <a:ext cx="2893741"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nl-NL" sz="3200" dirty="0" smtClean="0">
                <a:solidFill>
                  <a:srgbClr val="C00000"/>
                </a:solidFill>
              </a:rPr>
              <a:t>de gebeurtenis</a:t>
            </a:r>
            <a:endParaRPr lang="nl-NL"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t>
            </a:r>
            <a:r>
              <a:rPr lang="nl-NL" dirty="0" smtClean="0"/>
              <a:t>e kruistocht</a:t>
            </a:r>
            <a:endParaRPr lang="nl-NL" dirty="0"/>
          </a:p>
        </p:txBody>
      </p:sp>
      <p:sp>
        <p:nvSpPr>
          <p:cNvPr id="3" name="Tijdelijke aanduiding voor inhoud 2"/>
          <p:cNvSpPr>
            <a:spLocks noGrp="1"/>
          </p:cNvSpPr>
          <p:nvPr>
            <p:ph idx="1"/>
          </p:nvPr>
        </p:nvSpPr>
        <p:spPr>
          <a:xfrm>
            <a:off x="457200" y="5085184"/>
            <a:ext cx="7715200" cy="1040979"/>
          </a:xfrm>
        </p:spPr>
        <p:txBody>
          <a:bodyPr>
            <a:normAutofit fontScale="62500" lnSpcReduction="20000"/>
          </a:bodyPr>
          <a:lstStyle/>
          <a:p>
            <a:pPr marL="36576" indent="0">
              <a:buNone/>
            </a:pPr>
            <a:r>
              <a:rPr lang="nl-NL" dirty="0" smtClean="0"/>
              <a:t>De reis die de Christenen naar Israël maakten om de Moslims weg te jagen, noem je zo. Het is een reis, die te paard en te voet werd gemaakt. De mensen droegen een kruis op hun kleding.</a:t>
            </a:r>
            <a:endParaRPr lang="nl-NL" dirty="0"/>
          </a:p>
        </p:txBody>
      </p:sp>
      <p:pic>
        <p:nvPicPr>
          <p:cNvPr id="4" name="Afbeelding 3"/>
          <p:cNvPicPr>
            <a:picLocks noChangeAspect="1"/>
          </p:cNvPicPr>
          <p:nvPr/>
        </p:nvPicPr>
        <p:blipFill>
          <a:blip r:embed="rId2" cstate="print"/>
          <a:stretch>
            <a:fillRect/>
          </a:stretch>
        </p:blipFill>
        <p:spPr>
          <a:xfrm>
            <a:off x="4048282" y="1196752"/>
            <a:ext cx="2343579" cy="3574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t>
            </a:r>
            <a:r>
              <a:rPr lang="nl-NL" dirty="0" smtClean="0"/>
              <a:t>e nomade</a:t>
            </a:r>
            <a:endParaRPr lang="nl-NL" dirty="0"/>
          </a:p>
        </p:txBody>
      </p:sp>
      <p:sp>
        <p:nvSpPr>
          <p:cNvPr id="3" name="Tijdelijke aanduiding voor inhoud 2"/>
          <p:cNvSpPr>
            <a:spLocks noGrp="1"/>
          </p:cNvSpPr>
          <p:nvPr>
            <p:ph idx="1"/>
          </p:nvPr>
        </p:nvSpPr>
        <p:spPr>
          <a:xfrm>
            <a:off x="457200" y="4797152"/>
            <a:ext cx="7467600" cy="1329011"/>
          </a:xfrm>
        </p:spPr>
        <p:txBody>
          <a:bodyPr>
            <a:normAutofit/>
          </a:bodyPr>
          <a:lstStyle/>
          <a:p>
            <a:pPr marL="36576" indent="0">
              <a:buNone/>
            </a:pPr>
            <a:r>
              <a:rPr lang="nl-NL" dirty="0" smtClean="0"/>
              <a:t>Iemand die altijd rondreist. Hij heeft geen huis en woont nergens.</a:t>
            </a:r>
            <a:endParaRPr lang="nl-NL" dirty="0"/>
          </a:p>
        </p:txBody>
      </p:sp>
      <p:pic>
        <p:nvPicPr>
          <p:cNvPr id="4" name="Afbeelding 3"/>
          <p:cNvPicPr>
            <a:picLocks noChangeAspect="1"/>
          </p:cNvPicPr>
          <p:nvPr/>
        </p:nvPicPr>
        <p:blipFill>
          <a:blip r:embed="rId2" cstate="print"/>
          <a:stretch>
            <a:fillRect/>
          </a:stretch>
        </p:blipFill>
        <p:spPr>
          <a:xfrm>
            <a:off x="2500298" y="1785926"/>
            <a:ext cx="3346656" cy="2509992"/>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ontstaan</a:t>
            </a:r>
            <a:endParaRPr lang="nl-NL" dirty="0"/>
          </a:p>
        </p:txBody>
      </p:sp>
      <p:sp>
        <p:nvSpPr>
          <p:cNvPr id="3" name="Tijdelijke aanduiding voor inhoud 2"/>
          <p:cNvSpPr>
            <a:spLocks noGrp="1"/>
          </p:cNvSpPr>
          <p:nvPr>
            <p:ph idx="1"/>
          </p:nvPr>
        </p:nvSpPr>
        <p:spPr>
          <a:xfrm>
            <a:off x="457200" y="5373216"/>
            <a:ext cx="7467600" cy="752947"/>
          </a:xfrm>
        </p:spPr>
        <p:txBody>
          <a:bodyPr>
            <a:normAutofit/>
          </a:bodyPr>
          <a:lstStyle/>
          <a:p>
            <a:pPr marL="36576" indent="0">
              <a:buNone/>
            </a:pPr>
            <a:r>
              <a:rPr lang="nl-NL" dirty="0" smtClean="0"/>
              <a:t>E</a:t>
            </a:r>
            <a:r>
              <a:rPr lang="nl-NL" dirty="0" smtClean="0"/>
              <a:t>erst was er niets, daarna wel.</a:t>
            </a:r>
            <a:endParaRPr lang="nl-NL" b="1" dirty="0">
              <a:solidFill>
                <a:srgbClr val="FF0000"/>
              </a:solidFill>
            </a:endParaRPr>
          </a:p>
        </p:txBody>
      </p:sp>
      <p:pic>
        <p:nvPicPr>
          <p:cNvPr id="4" name="Afbeelding 3"/>
          <p:cNvPicPr>
            <a:picLocks noChangeAspect="1"/>
          </p:cNvPicPr>
          <p:nvPr/>
        </p:nvPicPr>
        <p:blipFill>
          <a:blip r:embed="rId2"/>
          <a:stretch>
            <a:fillRect/>
          </a:stretch>
        </p:blipFill>
        <p:spPr>
          <a:xfrm>
            <a:off x="3491880" y="1792766"/>
            <a:ext cx="2827334" cy="28273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middeleeuwen.</a:t>
            </a:r>
            <a:endParaRPr lang="nl-NL" dirty="0"/>
          </a:p>
        </p:txBody>
      </p:sp>
      <p:pic>
        <p:nvPicPr>
          <p:cNvPr id="4" name="Tijdelijke aanduiding voor inhoud 3" descr="Screenshot 2014-07-09 20.21.21.png"/>
          <p:cNvPicPr>
            <a:picLocks noGrp="1" noChangeAspect="1"/>
          </p:cNvPicPr>
          <p:nvPr>
            <p:ph idx="1"/>
          </p:nvPr>
        </p:nvPicPr>
        <p:blipFill>
          <a:blip r:embed="rId2"/>
          <a:srcRect l="20375" t="6917" r="20206" b="18156"/>
          <a:stretch>
            <a:fillRect/>
          </a:stretch>
        </p:blipFill>
        <p:spPr>
          <a:xfrm>
            <a:off x="928662" y="1500174"/>
            <a:ext cx="6647247" cy="471490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gebeurtenis</a:t>
            </a:r>
            <a:endParaRPr lang="nl-NL" dirty="0"/>
          </a:p>
        </p:txBody>
      </p:sp>
      <p:sp>
        <p:nvSpPr>
          <p:cNvPr id="3" name="Tijdelijke aanduiding voor inhoud 2"/>
          <p:cNvSpPr>
            <a:spLocks noGrp="1"/>
          </p:cNvSpPr>
          <p:nvPr>
            <p:ph idx="1"/>
          </p:nvPr>
        </p:nvSpPr>
        <p:spPr>
          <a:xfrm>
            <a:off x="457200" y="5373216"/>
            <a:ext cx="7467600" cy="752947"/>
          </a:xfrm>
        </p:spPr>
        <p:txBody>
          <a:bodyPr/>
          <a:lstStyle/>
          <a:p>
            <a:r>
              <a:rPr lang="nl-NL" dirty="0" smtClean="0"/>
              <a:t>Iets wat </a:t>
            </a:r>
            <a:r>
              <a:rPr lang="nl-NL" dirty="0" smtClean="0"/>
              <a:t>gebeurt </a:t>
            </a:r>
            <a:r>
              <a:rPr lang="nl-NL" dirty="0" smtClean="0"/>
              <a:t>of gebeurd is.</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51720" y="1765329"/>
            <a:ext cx="4787255" cy="3255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vorst</a:t>
            </a:r>
            <a:endParaRPr lang="nl-NL" dirty="0"/>
          </a:p>
        </p:txBody>
      </p:sp>
      <p:sp>
        <p:nvSpPr>
          <p:cNvPr id="3" name="Tijdelijke aanduiding voor inhoud 2"/>
          <p:cNvSpPr>
            <a:spLocks noGrp="1"/>
          </p:cNvSpPr>
          <p:nvPr>
            <p:ph idx="1"/>
          </p:nvPr>
        </p:nvSpPr>
        <p:spPr>
          <a:xfrm>
            <a:off x="457200" y="5373216"/>
            <a:ext cx="7467600" cy="752947"/>
          </a:xfrm>
        </p:spPr>
        <p:txBody>
          <a:bodyPr>
            <a:normAutofit fontScale="77500" lnSpcReduction="20000"/>
          </a:bodyPr>
          <a:lstStyle/>
          <a:p>
            <a:r>
              <a:rPr lang="nl-NL" dirty="0" smtClean="0"/>
              <a:t>Dit komt vaak voor in de winter. Zo noem je het als het vriest en er een laagje water op het ijs ligt.</a:t>
            </a:r>
            <a:endParaRPr lang="nl-NL" dirty="0"/>
          </a:p>
        </p:txBody>
      </p:sp>
      <p:pic>
        <p:nvPicPr>
          <p:cNvPr id="4" name="Afbeelding 3" descr="november-029.gif"/>
          <p:cNvPicPr>
            <a:picLocks noChangeAspect="1"/>
          </p:cNvPicPr>
          <p:nvPr/>
        </p:nvPicPr>
        <p:blipFill>
          <a:blip r:embed="rId2" cstate="print"/>
          <a:stretch>
            <a:fillRect/>
          </a:stretch>
        </p:blipFill>
        <p:spPr>
          <a:xfrm>
            <a:off x="2100262" y="1781175"/>
            <a:ext cx="4943475" cy="3295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t>
            </a:r>
            <a:r>
              <a:rPr lang="nl-NL" dirty="0" smtClean="0"/>
              <a:t>e </a:t>
            </a:r>
            <a:r>
              <a:rPr lang="nl-NL" dirty="0" smtClean="0"/>
              <a:t>middeleeuwen</a:t>
            </a:r>
            <a:endParaRPr lang="nl-NL" dirty="0"/>
          </a:p>
        </p:txBody>
      </p:sp>
      <p:sp>
        <p:nvSpPr>
          <p:cNvPr id="3" name="Tijdelijke aanduiding voor inhoud 2"/>
          <p:cNvSpPr>
            <a:spLocks noGrp="1"/>
          </p:cNvSpPr>
          <p:nvPr>
            <p:ph idx="1"/>
          </p:nvPr>
        </p:nvSpPr>
        <p:spPr>
          <a:xfrm>
            <a:off x="457200" y="4797152"/>
            <a:ext cx="7467600" cy="1329011"/>
          </a:xfrm>
        </p:spPr>
        <p:txBody>
          <a:bodyPr>
            <a:normAutofit/>
          </a:bodyPr>
          <a:lstStyle/>
          <a:p>
            <a:pPr marL="36576" indent="0">
              <a:buNone/>
            </a:pPr>
            <a:r>
              <a:rPr lang="nl-NL" dirty="0" smtClean="0"/>
              <a:t>De tijd van de ridders en kastelen. Meer dan 500 jaar geleden.</a:t>
            </a:r>
            <a:endParaRPr lang="nl-NL" dirty="0"/>
          </a:p>
        </p:txBody>
      </p:sp>
      <p:pic>
        <p:nvPicPr>
          <p:cNvPr id="4" name="Afbeelding 3"/>
          <p:cNvPicPr>
            <a:picLocks noChangeAspect="1"/>
          </p:cNvPicPr>
          <p:nvPr/>
        </p:nvPicPr>
        <p:blipFill>
          <a:blip r:embed="rId2"/>
          <a:stretch>
            <a:fillRect/>
          </a:stretch>
        </p:blipFill>
        <p:spPr>
          <a:xfrm>
            <a:off x="1571604" y="1428736"/>
            <a:ext cx="4357718" cy="3268289"/>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r>
              <a:rPr lang="nl-NL" dirty="0" smtClean="0"/>
              <a:t>duren</a:t>
            </a:r>
            <a:endParaRPr lang="nl-NL" dirty="0"/>
          </a:p>
        </p:txBody>
      </p:sp>
      <p:sp>
        <p:nvSpPr>
          <p:cNvPr id="3" name="Tijdelijke aanduiding voor inhoud 2"/>
          <p:cNvSpPr>
            <a:spLocks noGrp="1"/>
          </p:cNvSpPr>
          <p:nvPr>
            <p:ph idx="1"/>
          </p:nvPr>
        </p:nvSpPr>
        <p:spPr>
          <a:xfrm>
            <a:off x="457200" y="5373216"/>
            <a:ext cx="7467600" cy="752947"/>
          </a:xfrm>
        </p:spPr>
        <p:txBody>
          <a:bodyPr>
            <a:normAutofit/>
          </a:bodyPr>
          <a:lstStyle/>
          <a:p>
            <a:pPr marL="36576" indent="0">
              <a:buNone/>
            </a:pPr>
            <a:r>
              <a:rPr lang="nl-NL" dirty="0" smtClean="0"/>
              <a:t>Een bepaalde tijd in beslag nemen.</a:t>
            </a:r>
            <a:endParaRPr lang="nl-NL" dirty="0"/>
          </a:p>
        </p:txBody>
      </p:sp>
      <p:pic>
        <p:nvPicPr>
          <p:cNvPr id="5" name="Afbeelding 4"/>
          <p:cNvPicPr>
            <a:picLocks noChangeAspect="1"/>
          </p:cNvPicPr>
          <p:nvPr/>
        </p:nvPicPr>
        <p:blipFill>
          <a:blip r:embed="rId2"/>
          <a:stretch>
            <a:fillRect/>
          </a:stretch>
        </p:blipFill>
        <p:spPr>
          <a:xfrm>
            <a:off x="2643174" y="642918"/>
            <a:ext cx="3375908" cy="46265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r>
              <a:rPr lang="nl-NL" dirty="0" smtClean="0"/>
              <a:t>de eeuw</a:t>
            </a:r>
            <a:endParaRPr lang="nl-NL" dirty="0"/>
          </a:p>
        </p:txBody>
      </p:sp>
      <p:sp>
        <p:nvSpPr>
          <p:cNvPr id="3" name="Tijdelijke aanduiding voor inhoud 2"/>
          <p:cNvSpPr>
            <a:spLocks noGrp="1"/>
          </p:cNvSpPr>
          <p:nvPr>
            <p:ph idx="1"/>
          </p:nvPr>
        </p:nvSpPr>
        <p:spPr>
          <a:xfrm>
            <a:off x="1115616" y="5286388"/>
            <a:ext cx="6048672" cy="839775"/>
          </a:xfrm>
        </p:spPr>
        <p:txBody>
          <a:bodyPr>
            <a:normAutofit/>
          </a:bodyPr>
          <a:lstStyle/>
          <a:p>
            <a:pPr marL="36576" indent="0">
              <a:buNone/>
            </a:pPr>
            <a:r>
              <a:rPr lang="nl-NL" dirty="0" smtClean="0"/>
              <a:t> 100 jaar.</a:t>
            </a:r>
            <a:endParaRPr lang="nl-NL" dirty="0"/>
          </a:p>
        </p:txBody>
      </p:sp>
      <p:sp>
        <p:nvSpPr>
          <p:cNvPr id="1026" name="AutoShape 2" descr="http://3.bp.blogspot.com/-cUxVXAK3RsA/Ul6yKNjvACI/AAAAAAAAnDY/bb-6Ub7lWQg/s1600/18+OKTOBER.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2"/>
          <a:stretch>
            <a:fillRect/>
          </a:stretch>
        </p:blipFill>
        <p:spPr>
          <a:xfrm>
            <a:off x="2500298" y="1011585"/>
            <a:ext cx="4286280" cy="4078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eeuwenlang</a:t>
            </a:r>
            <a:endParaRPr lang="nl-NL" dirty="0"/>
          </a:p>
        </p:txBody>
      </p:sp>
      <p:sp>
        <p:nvSpPr>
          <p:cNvPr id="3" name="Tijdelijke aanduiding voor inhoud 2"/>
          <p:cNvSpPr>
            <a:spLocks noGrp="1"/>
          </p:cNvSpPr>
          <p:nvPr>
            <p:ph idx="1"/>
          </p:nvPr>
        </p:nvSpPr>
        <p:spPr>
          <a:xfrm>
            <a:off x="395536" y="5214950"/>
            <a:ext cx="7529264" cy="911213"/>
          </a:xfrm>
        </p:spPr>
        <p:txBody>
          <a:bodyPr>
            <a:normAutofit/>
          </a:bodyPr>
          <a:lstStyle/>
          <a:p>
            <a:pPr marL="36576" indent="0">
              <a:buNone/>
            </a:pPr>
            <a:r>
              <a:rPr lang="nl-NL" dirty="0" smtClean="0"/>
              <a:t>Het duurt een paar eeuwen.</a:t>
            </a:r>
            <a:endParaRPr lang="nl-NL" dirty="0"/>
          </a:p>
        </p:txBody>
      </p:sp>
      <p:pic>
        <p:nvPicPr>
          <p:cNvPr id="4" name="Afbeelding 3"/>
          <p:cNvPicPr>
            <a:picLocks noChangeAspect="1"/>
          </p:cNvPicPr>
          <p:nvPr/>
        </p:nvPicPr>
        <p:blipFill>
          <a:blip r:embed="rId2"/>
          <a:stretch>
            <a:fillRect/>
          </a:stretch>
        </p:blipFill>
        <p:spPr>
          <a:xfrm>
            <a:off x="1428728" y="1500174"/>
            <a:ext cx="5617827" cy="3370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eeuwig</a:t>
            </a:r>
            <a:endParaRPr lang="nl-NL" dirty="0"/>
          </a:p>
        </p:txBody>
      </p:sp>
      <p:sp>
        <p:nvSpPr>
          <p:cNvPr id="1026" name="AutoShape 2" descr="http://3.bp.blogspot.com/-cUxVXAK3RsA/Ul6yKNjvACI/AAAAAAAAnDY/bb-6Ub7lWQg/s1600/18+OKTOBER.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2"/>
          <a:stretch>
            <a:fillRect/>
          </a:stretch>
        </p:blipFill>
        <p:spPr>
          <a:xfrm>
            <a:off x="857224" y="2143116"/>
            <a:ext cx="3860395" cy="2571768"/>
          </a:xfrm>
          <a:prstGeom prst="rect">
            <a:avLst/>
          </a:prstGeom>
        </p:spPr>
      </p:pic>
      <p:sp>
        <p:nvSpPr>
          <p:cNvPr id="7" name="Tijdelijke aanduiding voor inhoud 6"/>
          <p:cNvSpPr>
            <a:spLocks noGrp="1"/>
          </p:cNvSpPr>
          <p:nvPr>
            <p:ph idx="1"/>
          </p:nvPr>
        </p:nvSpPr>
        <p:spPr>
          <a:xfrm>
            <a:off x="1000100" y="5357826"/>
            <a:ext cx="7467600" cy="770047"/>
          </a:xfrm>
        </p:spPr>
        <p:txBody>
          <a:bodyPr>
            <a:normAutofit fontScale="55000" lnSpcReduction="20000"/>
          </a:bodyPr>
          <a:lstStyle/>
          <a:p>
            <a:pPr marL="36576" indent="0">
              <a:buNone/>
            </a:pPr>
            <a:r>
              <a:rPr lang="nl-NL" dirty="0" smtClean="0"/>
              <a:t>Voor altijd. Het houd nooit op. Er is geen begin en geen eind. </a:t>
            </a:r>
          </a:p>
          <a:p>
            <a:pPr marL="36576" indent="0">
              <a:buNone/>
            </a:pPr>
            <a:r>
              <a:rPr lang="nl-NL" dirty="0" smtClean="0"/>
              <a:t>Een perpetuum mobile zou de oneindige energie op moeten kunnen wekken. Dit kan niet en is dus nooit uitgevonden.</a:t>
            </a:r>
            <a:endParaRPr lang="nl-NL" dirty="0" smtClean="0"/>
          </a:p>
          <a:p>
            <a:endParaRPr lang="nl-NL" dirty="0"/>
          </a:p>
        </p:txBody>
      </p:sp>
      <p:sp>
        <p:nvSpPr>
          <p:cNvPr id="10" name="Tijdelijke aanduiding voor inhoud 2"/>
          <p:cNvSpPr txBox="1">
            <a:spLocks/>
          </p:cNvSpPr>
          <p:nvPr/>
        </p:nvSpPr>
        <p:spPr>
          <a:xfrm>
            <a:off x="539552" y="5429264"/>
            <a:ext cx="7385248" cy="696899"/>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nl-NL" sz="3000" b="0" i="0" u="none" strike="noStrike" kern="1200" cap="none" spc="0" normalizeH="0" baseline="0" noProof="0" smtClean="0">
                <a:ln>
                  <a:noFill/>
                </a:ln>
                <a:solidFill>
                  <a:schemeClr val="tx1"/>
                </a:solidFill>
                <a:effectLst/>
                <a:uLnTx/>
                <a:uFillTx/>
                <a:latin typeface="+mn-lt"/>
                <a:ea typeface="+mn-ea"/>
                <a:cs typeface="+mn-cs"/>
              </a:rPr>
              <a:t>    </a:t>
            </a:r>
            <a:endParaRPr kumimoji="0" lang="nl-NL"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Afbeelding 7"/>
          <p:cNvPicPr>
            <a:picLocks noChangeAspect="1"/>
          </p:cNvPicPr>
          <p:nvPr/>
        </p:nvPicPr>
        <p:blipFill>
          <a:blip r:embed="rId3"/>
          <a:stretch>
            <a:fillRect/>
          </a:stretch>
        </p:blipFill>
        <p:spPr>
          <a:xfrm>
            <a:off x="5162468" y="2428868"/>
            <a:ext cx="2071702" cy="2071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1000"/>
                                        <p:tgtEl>
                                          <p:spTgt spid="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linds(horizontal)">
                                      <p:cBhvr>
                                        <p:cTn id="13" dur="10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theme/theme1.xml><?xml version="1.0" encoding="utf-8"?>
<a:theme xmlns:a="http://schemas.openxmlformats.org/drawingml/2006/main" name="Technisch">
  <a:themeElements>
    <a:clrScheme name="Technisch">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sch">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sch">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335</TotalTime>
  <Words>211</Words>
  <Application>Microsoft Office PowerPoint</Application>
  <PresentationFormat>Diavoorstelling (4:3)</PresentationFormat>
  <Paragraphs>35</Paragraphs>
  <Slides>12</Slides>
  <Notes>0</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Technisch</vt:lpstr>
      <vt:lpstr>Woordenschat groep 5 Thema 2  Les 5</vt:lpstr>
      <vt:lpstr>De middeleeuwen.</vt:lpstr>
      <vt:lpstr>de gebeurtenis</vt:lpstr>
      <vt:lpstr>de vorst</vt:lpstr>
      <vt:lpstr>de middeleeuwen</vt:lpstr>
      <vt:lpstr> duren</vt:lpstr>
      <vt:lpstr> de eeuw</vt:lpstr>
      <vt:lpstr>eeuwenlang</vt:lpstr>
      <vt:lpstr>eeuwig</vt:lpstr>
      <vt:lpstr>de kruistocht</vt:lpstr>
      <vt:lpstr>de nomade</vt:lpstr>
      <vt:lpstr>ontstaan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Woordenschat groep 5 Thema 2  Les 1</dc:title>
  <dc:creator>hp</dc:creator>
  <cp:lastModifiedBy>Zoey Xana</cp:lastModifiedBy>
  <cp:revision>59</cp:revision>
  <dcterms:created xsi:type="dcterms:W3CDTF">2014-07-15T18:40:34Z</dcterms:created>
  <dcterms:modified xsi:type="dcterms:W3CDTF">2014-09-26T20:03:59Z</dcterms:modified>
</cp:coreProperties>
</file>