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sldIdLst>
    <p:sldId id="256" r:id="rId2"/>
    <p:sldId id="257" r:id="rId3"/>
    <p:sldId id="271" r:id="rId4"/>
    <p:sldId id="272" r:id="rId5"/>
    <p:sldId id="268" r:id="rId6"/>
    <p:sldId id="258" r:id="rId7"/>
    <p:sldId id="259" r:id="rId8"/>
    <p:sldId id="260" r:id="rId9"/>
    <p:sldId id="270" r:id="rId10"/>
    <p:sldId id="267" r:id="rId11"/>
    <p:sldId id="261" r:id="rId12"/>
    <p:sldId id="262" r:id="rId13"/>
    <p:sldId id="263" r:id="rId14"/>
    <p:sldId id="265" r:id="rId15"/>
    <p:sldId id="26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74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783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171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183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3915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5318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3663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276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361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332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74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752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481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30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337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555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Freeform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1548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23346" y="347133"/>
            <a:ext cx="8915399" cy="2262781"/>
          </a:xfrm>
        </p:spPr>
        <p:txBody>
          <a:bodyPr>
            <a:normAutofit fontScale="90000"/>
          </a:bodyPr>
          <a:lstStyle/>
          <a:p>
            <a:r>
              <a:rPr lang="nl-NL" dirty="0"/>
              <a:t>Woordenschat groep 5</a:t>
            </a:r>
            <a:br>
              <a:rPr lang="nl-NL" dirty="0"/>
            </a:br>
            <a:r>
              <a:rPr lang="nl-NL" dirty="0"/>
              <a:t>Thema </a:t>
            </a:r>
            <a:r>
              <a:rPr lang="nl-NL" dirty="0" smtClean="0"/>
              <a:t>3 </a:t>
            </a:r>
            <a:r>
              <a:rPr lang="nl-NL" dirty="0"/>
              <a:t/>
            </a:r>
            <a:br>
              <a:rPr lang="nl-NL" dirty="0"/>
            </a:br>
            <a:r>
              <a:rPr lang="nl-NL" dirty="0"/>
              <a:t>Les 4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830991" y="2609914"/>
            <a:ext cx="4048654" cy="415510"/>
          </a:xfrm>
        </p:spPr>
        <p:txBody>
          <a:bodyPr/>
          <a:lstStyle/>
          <a:p>
            <a:r>
              <a:rPr lang="nl-NL" dirty="0" smtClean="0"/>
              <a:t>De woorden die je vandaag leert: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4647895" y="3460543"/>
            <a:ext cx="1500732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sz="2800" dirty="0"/>
              <a:t>d</a:t>
            </a:r>
            <a:r>
              <a:rPr lang="nl-NL" sz="2800" dirty="0" smtClean="0"/>
              <a:t>e spar</a:t>
            </a:r>
            <a:endParaRPr lang="nl-NL" sz="2800" dirty="0"/>
          </a:p>
        </p:txBody>
      </p:sp>
      <p:sp>
        <p:nvSpPr>
          <p:cNvPr id="6" name="Tekstvak 5"/>
          <p:cNvSpPr txBox="1"/>
          <p:nvPr/>
        </p:nvSpPr>
        <p:spPr>
          <a:xfrm>
            <a:off x="9185650" y="4901804"/>
            <a:ext cx="2079415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 dirty="0"/>
              <a:t>h</a:t>
            </a:r>
            <a:r>
              <a:rPr lang="nl-NL" sz="2800" dirty="0" smtClean="0"/>
              <a:t>et rendier</a:t>
            </a:r>
            <a:endParaRPr lang="nl-NL" sz="2800" dirty="0"/>
          </a:p>
        </p:txBody>
      </p:sp>
      <p:sp>
        <p:nvSpPr>
          <p:cNvPr id="7" name="Tekstvak 6"/>
          <p:cNvSpPr txBox="1"/>
          <p:nvPr/>
        </p:nvSpPr>
        <p:spPr>
          <a:xfrm>
            <a:off x="6839027" y="3488380"/>
            <a:ext cx="1656223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 dirty="0"/>
              <a:t>d</a:t>
            </a:r>
            <a:r>
              <a:rPr lang="nl-NL" sz="2800" dirty="0" smtClean="0"/>
              <a:t>e jacht</a:t>
            </a:r>
            <a:endParaRPr lang="nl-NL" sz="2800" dirty="0"/>
          </a:p>
        </p:txBody>
      </p:sp>
      <p:sp>
        <p:nvSpPr>
          <p:cNvPr id="8" name="Tekstvak 7"/>
          <p:cNvSpPr txBox="1"/>
          <p:nvPr/>
        </p:nvSpPr>
        <p:spPr>
          <a:xfrm>
            <a:off x="1755666" y="5155246"/>
            <a:ext cx="2050561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 dirty="0" smtClean="0"/>
              <a:t>gewerveld</a:t>
            </a:r>
            <a:endParaRPr lang="nl-NL" sz="2800" dirty="0"/>
          </a:p>
        </p:txBody>
      </p:sp>
      <p:sp>
        <p:nvSpPr>
          <p:cNvPr id="9" name="Tekstvak 8"/>
          <p:cNvSpPr txBox="1"/>
          <p:nvPr/>
        </p:nvSpPr>
        <p:spPr>
          <a:xfrm>
            <a:off x="5396164" y="5770200"/>
            <a:ext cx="2885726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 dirty="0" smtClean="0"/>
              <a:t>de rendierjager</a:t>
            </a:r>
            <a:endParaRPr lang="nl-NL" sz="2800" dirty="0"/>
          </a:p>
        </p:txBody>
      </p:sp>
      <p:sp>
        <p:nvSpPr>
          <p:cNvPr id="10" name="Tekstvak 9"/>
          <p:cNvSpPr txBox="1"/>
          <p:nvPr/>
        </p:nvSpPr>
        <p:spPr>
          <a:xfrm>
            <a:off x="6721042" y="4409635"/>
            <a:ext cx="1571264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 dirty="0"/>
              <a:t>h</a:t>
            </a:r>
            <a:r>
              <a:rPr lang="nl-NL" sz="2800" dirty="0" smtClean="0"/>
              <a:t>et mos</a:t>
            </a:r>
            <a:endParaRPr lang="nl-NL" sz="2800" dirty="0"/>
          </a:p>
        </p:txBody>
      </p:sp>
      <p:sp>
        <p:nvSpPr>
          <p:cNvPr id="12" name="Tekstvak 11"/>
          <p:cNvSpPr txBox="1"/>
          <p:nvPr/>
        </p:nvSpPr>
        <p:spPr>
          <a:xfrm>
            <a:off x="1161956" y="3227261"/>
            <a:ext cx="2988319" cy="523220"/>
          </a:xfrm>
          <a:prstGeom prst="rect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 dirty="0"/>
              <a:t>d</a:t>
            </a:r>
            <a:r>
              <a:rPr lang="nl-NL" sz="2800" dirty="0" smtClean="0"/>
              <a:t>e duizendpoot</a:t>
            </a:r>
            <a:endParaRPr lang="nl-NL" sz="2800" dirty="0"/>
          </a:p>
        </p:txBody>
      </p:sp>
      <p:sp>
        <p:nvSpPr>
          <p:cNvPr id="14" name="Tekstvak 13"/>
          <p:cNvSpPr txBox="1"/>
          <p:nvPr/>
        </p:nvSpPr>
        <p:spPr>
          <a:xfrm>
            <a:off x="9185650" y="3663290"/>
            <a:ext cx="2598788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 dirty="0"/>
              <a:t>d</a:t>
            </a:r>
            <a:r>
              <a:rPr lang="nl-NL" sz="2800" dirty="0" smtClean="0"/>
              <a:t>e kerstboom</a:t>
            </a:r>
            <a:endParaRPr lang="nl-NL" sz="2800" dirty="0"/>
          </a:p>
        </p:txBody>
      </p:sp>
      <p:sp>
        <p:nvSpPr>
          <p:cNvPr id="13" name="Tekstvak 12"/>
          <p:cNvSpPr txBox="1"/>
          <p:nvPr/>
        </p:nvSpPr>
        <p:spPr>
          <a:xfrm>
            <a:off x="4378591" y="4533202"/>
            <a:ext cx="1770036" cy="523220"/>
          </a:xfrm>
          <a:prstGeom prst="rect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 dirty="0"/>
              <a:t>d</a:t>
            </a:r>
            <a:r>
              <a:rPr lang="nl-NL" sz="2800" dirty="0" smtClean="0"/>
              <a:t>e krekel</a:t>
            </a:r>
            <a:endParaRPr lang="nl-NL" sz="2800" dirty="0"/>
          </a:p>
        </p:txBody>
      </p:sp>
      <p:sp>
        <p:nvSpPr>
          <p:cNvPr id="16" name="Tekstvak 15"/>
          <p:cNvSpPr txBox="1"/>
          <p:nvPr/>
        </p:nvSpPr>
        <p:spPr>
          <a:xfrm>
            <a:off x="1766288" y="4191468"/>
            <a:ext cx="1779654" cy="52322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 dirty="0"/>
              <a:t>d</a:t>
            </a:r>
            <a:r>
              <a:rPr lang="nl-NL" sz="2800" dirty="0" smtClean="0"/>
              <a:t>e eland</a:t>
            </a:r>
            <a:endParaRPr lang="nl-NL" sz="2800" dirty="0"/>
          </a:p>
        </p:txBody>
      </p:sp>
      <p:sp>
        <p:nvSpPr>
          <p:cNvPr id="17" name="Tekstvak 16"/>
          <p:cNvSpPr txBox="1"/>
          <p:nvPr/>
        </p:nvSpPr>
        <p:spPr>
          <a:xfrm>
            <a:off x="8983672" y="6053127"/>
            <a:ext cx="2537874" cy="523220"/>
          </a:xfrm>
          <a:prstGeom prst="rect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 dirty="0"/>
              <a:t>d</a:t>
            </a:r>
            <a:r>
              <a:rPr lang="nl-NL" sz="2800" dirty="0" smtClean="0"/>
              <a:t>e papegaai</a:t>
            </a:r>
            <a:endParaRPr lang="nl-NL" sz="2800" dirty="0"/>
          </a:p>
        </p:txBody>
      </p:sp>
      <p:sp>
        <p:nvSpPr>
          <p:cNvPr id="20" name="Tekstvak 19"/>
          <p:cNvSpPr txBox="1"/>
          <p:nvPr/>
        </p:nvSpPr>
        <p:spPr>
          <a:xfrm>
            <a:off x="2388669" y="6020200"/>
            <a:ext cx="2592376" cy="523220"/>
          </a:xfrm>
          <a:prstGeom prst="rect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 dirty="0"/>
              <a:t>d</a:t>
            </a:r>
            <a:r>
              <a:rPr lang="nl-NL" sz="2800" dirty="0" smtClean="0"/>
              <a:t>e neushoorn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55724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43076" y="639350"/>
            <a:ext cx="8911687" cy="1280890"/>
          </a:xfrm>
        </p:spPr>
        <p:txBody>
          <a:bodyPr>
            <a:normAutofit/>
          </a:bodyPr>
          <a:lstStyle/>
          <a:p>
            <a:r>
              <a:rPr lang="nl-NL" sz="4400" dirty="0">
                <a:solidFill>
                  <a:srgbClr val="00B0F0"/>
                </a:solidFill>
              </a:rPr>
              <a:t> </a:t>
            </a:r>
            <a:r>
              <a:rPr lang="nl-NL" sz="4400" dirty="0">
                <a:solidFill>
                  <a:srgbClr val="00B0F0"/>
                </a:solidFill>
              </a:rPr>
              <a:t>d</a:t>
            </a:r>
            <a:r>
              <a:rPr lang="nl-NL" sz="4400" dirty="0" smtClean="0">
                <a:solidFill>
                  <a:srgbClr val="00B0F0"/>
                </a:solidFill>
              </a:rPr>
              <a:t>e </a:t>
            </a:r>
            <a:r>
              <a:rPr lang="nl-NL" sz="4400" dirty="0" smtClean="0">
                <a:solidFill>
                  <a:srgbClr val="00B0F0"/>
                </a:solidFill>
              </a:rPr>
              <a:t>spar</a:t>
            </a:r>
            <a:endParaRPr lang="nl-NL" sz="4400" dirty="0">
              <a:solidFill>
                <a:srgbClr val="00B0F0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1" y="1733780"/>
            <a:ext cx="2533984" cy="3807900"/>
          </a:xfrm>
        </p:spPr>
      </p:pic>
      <p:sp>
        <p:nvSpPr>
          <p:cNvPr id="5" name="Tekstvak 4"/>
          <p:cNvSpPr txBox="1"/>
          <p:nvPr/>
        </p:nvSpPr>
        <p:spPr>
          <a:xfrm>
            <a:off x="7219808" y="2185584"/>
            <a:ext cx="42848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Een naaldboom met korte naalden. Deze boom wordt vaak gebruikt als </a:t>
            </a:r>
            <a:r>
              <a:rPr lang="nl-NL" sz="3200" dirty="0" smtClean="0"/>
              <a:t>kerstboom.</a:t>
            </a:r>
            <a:endParaRPr lang="nl-NL" dirty="0"/>
          </a:p>
        </p:txBody>
      </p:sp>
      <p:pic>
        <p:nvPicPr>
          <p:cNvPr id="6" name="Tijdelijke aanduiding voor inhoud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464" y="3252603"/>
            <a:ext cx="2533984" cy="148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33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400" dirty="0">
                <a:solidFill>
                  <a:srgbClr val="00B0F0"/>
                </a:solidFill>
              </a:rPr>
              <a:t>d</a:t>
            </a:r>
            <a:r>
              <a:rPr lang="nl-NL" sz="4400" dirty="0" smtClean="0">
                <a:solidFill>
                  <a:srgbClr val="00B0F0"/>
                </a:solidFill>
              </a:rPr>
              <a:t>e </a:t>
            </a:r>
            <a:r>
              <a:rPr lang="nl-NL" sz="4400" dirty="0" smtClean="0">
                <a:solidFill>
                  <a:srgbClr val="00B0F0"/>
                </a:solidFill>
              </a:rPr>
              <a:t>kerstboom</a:t>
            </a:r>
            <a:endParaRPr lang="nl-NL" sz="4400" dirty="0">
              <a:solidFill>
                <a:srgbClr val="00B0F0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905000"/>
            <a:ext cx="4630063" cy="3499467"/>
          </a:xfrm>
        </p:spPr>
      </p:pic>
      <p:sp>
        <p:nvSpPr>
          <p:cNvPr id="5" name="Tekstvak 4"/>
          <p:cNvSpPr txBox="1"/>
          <p:nvPr/>
        </p:nvSpPr>
        <p:spPr>
          <a:xfrm>
            <a:off x="7176910" y="2125617"/>
            <a:ext cx="40013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Tijdens het kerstfeest zetten mensen een spar of een den in huis en versieren hem.</a:t>
            </a:r>
          </a:p>
        </p:txBody>
      </p:sp>
    </p:spTree>
    <p:extLst>
      <p:ext uri="{BB962C8B-B14F-4D97-AF65-F5344CB8AC3E}">
        <p14:creationId xmlns:p14="http://schemas.microsoft.com/office/powerpoint/2010/main" val="403701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46165" y="563150"/>
            <a:ext cx="8911687" cy="1280890"/>
          </a:xfrm>
        </p:spPr>
        <p:txBody>
          <a:bodyPr>
            <a:normAutofit/>
          </a:bodyPr>
          <a:lstStyle/>
          <a:p>
            <a:r>
              <a:rPr lang="nl-NL" sz="4400" dirty="0">
                <a:solidFill>
                  <a:srgbClr val="00B0F0"/>
                </a:solidFill>
              </a:rPr>
              <a:t>h</a:t>
            </a:r>
            <a:r>
              <a:rPr lang="nl-NL" sz="4400" dirty="0" smtClean="0">
                <a:solidFill>
                  <a:srgbClr val="00B0F0"/>
                </a:solidFill>
              </a:rPr>
              <a:t>et </a:t>
            </a:r>
            <a:r>
              <a:rPr lang="nl-NL" sz="4400" dirty="0" smtClean="0">
                <a:solidFill>
                  <a:srgbClr val="00B0F0"/>
                </a:solidFill>
              </a:rPr>
              <a:t>mos</a:t>
            </a:r>
            <a:endParaRPr lang="nl-NL" sz="4400" dirty="0">
              <a:solidFill>
                <a:srgbClr val="00B0F0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19" y="1619756"/>
            <a:ext cx="5677697" cy="4019044"/>
          </a:xfrm>
        </p:spPr>
      </p:pic>
      <p:sp>
        <p:nvSpPr>
          <p:cNvPr id="5" name="Tekstvak 4"/>
          <p:cNvSpPr txBox="1"/>
          <p:nvPr/>
        </p:nvSpPr>
        <p:spPr>
          <a:xfrm>
            <a:off x="7219808" y="2185584"/>
            <a:ext cx="42848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Een klein groen plantje. Het groeit als een zacht, harig laagje op </a:t>
            </a:r>
            <a:r>
              <a:rPr lang="nl-NL" sz="3200" smtClean="0"/>
              <a:t>de </a:t>
            </a:r>
            <a:r>
              <a:rPr lang="nl-NL" sz="3200" smtClean="0"/>
              <a:t>grond.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9655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30925" y="578390"/>
            <a:ext cx="8911687" cy="1280890"/>
          </a:xfrm>
        </p:spPr>
        <p:txBody>
          <a:bodyPr>
            <a:normAutofit/>
          </a:bodyPr>
          <a:lstStyle/>
          <a:p>
            <a:r>
              <a:rPr lang="nl-NL" sz="4400" dirty="0">
                <a:solidFill>
                  <a:srgbClr val="00B0F0"/>
                </a:solidFill>
              </a:rPr>
              <a:t>e</a:t>
            </a:r>
            <a:r>
              <a:rPr lang="nl-NL" sz="4400" dirty="0" smtClean="0">
                <a:solidFill>
                  <a:srgbClr val="00B0F0"/>
                </a:solidFill>
              </a:rPr>
              <a:t>en </a:t>
            </a:r>
            <a:r>
              <a:rPr lang="nl-NL" sz="4400" dirty="0" smtClean="0">
                <a:solidFill>
                  <a:srgbClr val="00B0F0"/>
                </a:solidFill>
              </a:rPr>
              <a:t>papegaai</a:t>
            </a:r>
            <a:endParaRPr lang="nl-NL" sz="4400" dirty="0">
              <a:solidFill>
                <a:srgbClr val="00B0F0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699" y="1688734"/>
            <a:ext cx="5660121" cy="4239626"/>
          </a:xfrm>
        </p:spPr>
      </p:pic>
      <p:sp>
        <p:nvSpPr>
          <p:cNvPr id="5" name="Tekstvak 4"/>
          <p:cNvSpPr txBox="1"/>
          <p:nvPr/>
        </p:nvSpPr>
        <p:spPr>
          <a:xfrm>
            <a:off x="7219808" y="2986395"/>
            <a:ext cx="40013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Een vogel met veel kleuren. Hij heeft een kromme snavel. Sommigen kunnen woorden nazeggen.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1367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400" dirty="0">
                <a:solidFill>
                  <a:srgbClr val="00B0F0"/>
                </a:solidFill>
              </a:rPr>
              <a:t>d</a:t>
            </a:r>
            <a:r>
              <a:rPr lang="nl-NL" sz="4400" dirty="0" smtClean="0">
                <a:solidFill>
                  <a:srgbClr val="00B0F0"/>
                </a:solidFill>
              </a:rPr>
              <a:t>e </a:t>
            </a:r>
            <a:r>
              <a:rPr lang="nl-NL" sz="4400" dirty="0" smtClean="0">
                <a:solidFill>
                  <a:srgbClr val="00B0F0"/>
                </a:solidFill>
              </a:rPr>
              <a:t>neushoorn</a:t>
            </a:r>
            <a:endParaRPr lang="nl-NL" sz="4400" dirty="0">
              <a:solidFill>
                <a:srgbClr val="00B0F0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193" y="2072640"/>
            <a:ext cx="5404786" cy="3596639"/>
          </a:xfrm>
        </p:spPr>
      </p:pic>
      <p:sp>
        <p:nvSpPr>
          <p:cNvPr id="5" name="Tekstvak 4"/>
          <p:cNvSpPr txBox="1"/>
          <p:nvPr/>
        </p:nvSpPr>
        <p:spPr>
          <a:xfrm>
            <a:off x="7503264" y="1855022"/>
            <a:ext cx="400134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Een groot dik zoogdier met een grote en een kleine hoorn op zijn neus. Het woord bestaat uit twee delen:</a:t>
            </a:r>
          </a:p>
          <a:p>
            <a:r>
              <a:rPr lang="nl-NL" sz="3200" smtClean="0"/>
              <a:t>NEUS - </a:t>
            </a:r>
            <a:r>
              <a:rPr lang="nl-NL" sz="3200" dirty="0" smtClean="0"/>
              <a:t>HOORN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0689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400" dirty="0">
                <a:solidFill>
                  <a:srgbClr val="00B0F0"/>
                </a:solidFill>
              </a:rPr>
              <a:t>d</a:t>
            </a:r>
            <a:r>
              <a:rPr lang="nl-NL" sz="4400" dirty="0" smtClean="0">
                <a:solidFill>
                  <a:srgbClr val="00B0F0"/>
                </a:solidFill>
              </a:rPr>
              <a:t>e </a:t>
            </a:r>
            <a:r>
              <a:rPr lang="nl-NL" sz="4400" dirty="0" smtClean="0">
                <a:solidFill>
                  <a:srgbClr val="00B0F0"/>
                </a:solidFill>
              </a:rPr>
              <a:t>dinosaurus</a:t>
            </a:r>
            <a:endParaRPr lang="nl-NL" sz="4400" dirty="0">
              <a:solidFill>
                <a:srgbClr val="00B0F0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61" y="1754471"/>
            <a:ext cx="5191758" cy="3839115"/>
          </a:xfrm>
        </p:spPr>
      </p:pic>
      <p:sp>
        <p:nvSpPr>
          <p:cNvPr id="5" name="Tekstvak 4"/>
          <p:cNvSpPr txBox="1"/>
          <p:nvPr/>
        </p:nvSpPr>
        <p:spPr>
          <a:xfrm>
            <a:off x="7219808" y="2986395"/>
            <a:ext cx="42848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Een heel groot dier. Sommigen lijken op neushoorns anderen op hagedissen. Ze leven niet meer.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151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jacht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5" t="7353" r="20202" b="17709"/>
          <a:stretch/>
        </p:blipFill>
        <p:spPr>
          <a:xfrm>
            <a:off x="2592925" y="1334530"/>
            <a:ext cx="7259529" cy="5141091"/>
          </a:xfrm>
        </p:spPr>
      </p:pic>
    </p:spTree>
    <p:extLst>
      <p:ext uri="{BB962C8B-B14F-4D97-AF65-F5344CB8AC3E}">
        <p14:creationId xmlns:p14="http://schemas.microsoft.com/office/powerpoint/2010/main" val="404131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400" dirty="0" smtClean="0">
                <a:solidFill>
                  <a:srgbClr val="00B0F0"/>
                </a:solidFill>
              </a:rPr>
              <a:t>de duizendpoot</a:t>
            </a:r>
            <a:endParaRPr lang="nl-NL" sz="4400" dirty="0">
              <a:solidFill>
                <a:srgbClr val="00B0F0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342" y="1931486"/>
            <a:ext cx="2655472" cy="3684558"/>
          </a:xfrm>
        </p:spPr>
      </p:pic>
      <p:sp>
        <p:nvSpPr>
          <p:cNvPr id="5" name="Tekstvak 4"/>
          <p:cNvSpPr txBox="1"/>
          <p:nvPr/>
        </p:nvSpPr>
        <p:spPr>
          <a:xfrm>
            <a:off x="6667873" y="2607454"/>
            <a:ext cx="51369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Een klein diertje met veel pootjes, maar geen 1000. Het is geen insect. Hij leeft in de aarde en onder stenen.</a:t>
            </a:r>
            <a:endParaRPr lang="nl-NL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73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400" dirty="0" smtClean="0">
                <a:solidFill>
                  <a:srgbClr val="00B0F0"/>
                </a:solidFill>
              </a:rPr>
              <a:t>de krekel</a:t>
            </a:r>
            <a:endParaRPr lang="nl-NL" sz="4400" dirty="0">
              <a:solidFill>
                <a:srgbClr val="00B0F0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784" y="2358477"/>
            <a:ext cx="3519527" cy="2633492"/>
          </a:xfrm>
        </p:spPr>
      </p:pic>
      <p:sp>
        <p:nvSpPr>
          <p:cNvPr id="5" name="Tekstvak 4"/>
          <p:cNvSpPr txBox="1"/>
          <p:nvPr/>
        </p:nvSpPr>
        <p:spPr>
          <a:xfrm>
            <a:off x="6301947" y="2417984"/>
            <a:ext cx="53921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Een insect die heel goed kan springen en een tjirpend geluid maakt. Dat doet hij door zijn vleugels langs elkaar te wrijven.</a:t>
            </a:r>
            <a:endParaRPr lang="nl-NL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75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92925" y="532670"/>
            <a:ext cx="8911687" cy="1280890"/>
          </a:xfrm>
        </p:spPr>
        <p:txBody>
          <a:bodyPr>
            <a:normAutofit/>
          </a:bodyPr>
          <a:lstStyle/>
          <a:p>
            <a:r>
              <a:rPr lang="nl-NL" sz="4400" dirty="0">
                <a:solidFill>
                  <a:srgbClr val="00B0F0"/>
                </a:solidFill>
              </a:rPr>
              <a:t>h</a:t>
            </a:r>
            <a:r>
              <a:rPr lang="nl-NL" sz="4400" dirty="0" smtClean="0">
                <a:solidFill>
                  <a:srgbClr val="00B0F0"/>
                </a:solidFill>
              </a:rPr>
              <a:t>et </a:t>
            </a:r>
            <a:r>
              <a:rPr lang="nl-NL" sz="4400" dirty="0" smtClean="0">
                <a:solidFill>
                  <a:srgbClr val="00B0F0"/>
                </a:solidFill>
              </a:rPr>
              <a:t>rendier</a:t>
            </a:r>
            <a:endParaRPr lang="nl-NL" sz="4400" dirty="0">
              <a:solidFill>
                <a:srgbClr val="00B0F0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205" y="2033183"/>
            <a:ext cx="3670715" cy="4542965"/>
          </a:xfrm>
        </p:spPr>
      </p:pic>
      <p:sp>
        <p:nvSpPr>
          <p:cNvPr id="5" name="Tekstvak 4"/>
          <p:cNvSpPr txBox="1"/>
          <p:nvPr/>
        </p:nvSpPr>
        <p:spPr>
          <a:xfrm>
            <a:off x="7219808" y="2185584"/>
            <a:ext cx="42848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Een groot bruin dier met een hoog en smal gewei op zijn kop.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5065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400" dirty="0">
                <a:solidFill>
                  <a:srgbClr val="00B0F0"/>
                </a:solidFill>
              </a:rPr>
              <a:t>d</a:t>
            </a:r>
            <a:r>
              <a:rPr lang="nl-NL" sz="4400" dirty="0" smtClean="0">
                <a:solidFill>
                  <a:srgbClr val="00B0F0"/>
                </a:solidFill>
              </a:rPr>
              <a:t>e </a:t>
            </a:r>
            <a:r>
              <a:rPr lang="nl-NL" sz="4400" dirty="0" smtClean="0">
                <a:solidFill>
                  <a:srgbClr val="00B0F0"/>
                </a:solidFill>
              </a:rPr>
              <a:t>eland</a:t>
            </a:r>
            <a:endParaRPr lang="nl-NL" sz="4400" dirty="0">
              <a:solidFill>
                <a:srgbClr val="00B0F0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650" y="2023320"/>
            <a:ext cx="5075428" cy="2868720"/>
          </a:xfrm>
        </p:spPr>
      </p:pic>
      <p:sp>
        <p:nvSpPr>
          <p:cNvPr id="5" name="Tekstvak 4"/>
          <p:cNvSpPr txBox="1"/>
          <p:nvPr/>
        </p:nvSpPr>
        <p:spPr>
          <a:xfrm>
            <a:off x="6446520" y="1845052"/>
            <a:ext cx="40995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Hij is groter dan een rendier en heeft een plat en breed gewei. Ze leven meestal in koude gebieden.</a:t>
            </a:r>
          </a:p>
        </p:txBody>
      </p:sp>
    </p:spTree>
    <p:extLst>
      <p:ext uri="{BB962C8B-B14F-4D97-AF65-F5344CB8AC3E}">
        <p14:creationId xmlns:p14="http://schemas.microsoft.com/office/powerpoint/2010/main" val="190753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400" dirty="0">
                <a:solidFill>
                  <a:srgbClr val="00B0F0"/>
                </a:solidFill>
              </a:rPr>
              <a:t>g</a:t>
            </a:r>
            <a:r>
              <a:rPr lang="nl-NL" sz="4400" dirty="0" smtClean="0">
                <a:solidFill>
                  <a:srgbClr val="00B0F0"/>
                </a:solidFill>
              </a:rPr>
              <a:t>ewerveld</a:t>
            </a:r>
            <a:endParaRPr lang="nl-NL" sz="4400" dirty="0">
              <a:solidFill>
                <a:srgbClr val="00B0F0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436" y="1596594"/>
            <a:ext cx="4213332" cy="4194606"/>
          </a:xfrm>
        </p:spPr>
      </p:pic>
      <p:sp>
        <p:nvSpPr>
          <p:cNvPr id="5" name="Tekstvak 4"/>
          <p:cNvSpPr txBox="1"/>
          <p:nvPr/>
        </p:nvSpPr>
        <p:spPr>
          <a:xfrm>
            <a:off x="7503264" y="2117715"/>
            <a:ext cx="40013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Dit zijn dieren met botten.</a:t>
            </a:r>
          </a:p>
        </p:txBody>
      </p:sp>
    </p:spTree>
    <p:extLst>
      <p:ext uri="{BB962C8B-B14F-4D97-AF65-F5344CB8AC3E}">
        <p14:creationId xmlns:p14="http://schemas.microsoft.com/office/powerpoint/2010/main" val="288278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400" dirty="0">
                <a:solidFill>
                  <a:srgbClr val="00B0F0"/>
                </a:solidFill>
              </a:rPr>
              <a:t>d</a:t>
            </a:r>
            <a:r>
              <a:rPr lang="nl-NL" sz="4400" dirty="0" smtClean="0">
                <a:solidFill>
                  <a:srgbClr val="00B0F0"/>
                </a:solidFill>
              </a:rPr>
              <a:t>e </a:t>
            </a:r>
            <a:r>
              <a:rPr lang="nl-NL" sz="4400" dirty="0" smtClean="0">
                <a:solidFill>
                  <a:srgbClr val="00B0F0"/>
                </a:solidFill>
              </a:rPr>
              <a:t>jacht</a:t>
            </a:r>
            <a:endParaRPr lang="nl-NL" sz="4400" dirty="0">
              <a:solidFill>
                <a:srgbClr val="00B0F0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519" y="2072641"/>
            <a:ext cx="4748802" cy="3160112"/>
          </a:xfrm>
        </p:spPr>
      </p:pic>
      <p:sp>
        <p:nvSpPr>
          <p:cNvPr id="5" name="Tekstvak 4"/>
          <p:cNvSpPr txBox="1"/>
          <p:nvPr/>
        </p:nvSpPr>
        <p:spPr>
          <a:xfrm>
            <a:off x="6964435" y="1997854"/>
            <a:ext cx="39900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Mensen die op jacht gaan, jagen op dieren. Ze proberen de dieren dood te schieten.</a:t>
            </a:r>
            <a:r>
              <a:rPr lang="nl-NL" dirty="0" smtClean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6699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03032" y="588275"/>
            <a:ext cx="8911687" cy="1280890"/>
          </a:xfrm>
        </p:spPr>
        <p:txBody>
          <a:bodyPr>
            <a:normAutofit/>
          </a:bodyPr>
          <a:lstStyle/>
          <a:p>
            <a:r>
              <a:rPr lang="nl-NL" sz="4400" dirty="0">
                <a:solidFill>
                  <a:srgbClr val="00B0F0"/>
                </a:solidFill>
              </a:rPr>
              <a:t>d</a:t>
            </a:r>
            <a:r>
              <a:rPr lang="nl-NL" sz="4400" dirty="0" smtClean="0">
                <a:solidFill>
                  <a:srgbClr val="00B0F0"/>
                </a:solidFill>
              </a:rPr>
              <a:t>e </a:t>
            </a:r>
            <a:r>
              <a:rPr lang="nl-NL" sz="4400" dirty="0" smtClean="0">
                <a:solidFill>
                  <a:srgbClr val="00B0F0"/>
                </a:solidFill>
              </a:rPr>
              <a:t>rendierjager</a:t>
            </a:r>
            <a:endParaRPr lang="nl-NL" sz="4400" dirty="0">
              <a:solidFill>
                <a:srgbClr val="00B0F0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61" y="2249393"/>
            <a:ext cx="5191758" cy="3628440"/>
          </a:xfrm>
        </p:spPr>
      </p:pic>
      <p:sp>
        <p:nvSpPr>
          <p:cNvPr id="5" name="Tekstvak 4"/>
          <p:cNvSpPr txBox="1"/>
          <p:nvPr/>
        </p:nvSpPr>
        <p:spPr>
          <a:xfrm>
            <a:off x="7219808" y="2986395"/>
            <a:ext cx="42848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Een jager die op rendieren </a:t>
            </a:r>
            <a:r>
              <a:rPr lang="nl-NL" sz="3200" dirty="0" smtClean="0"/>
              <a:t>schiet.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1579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Sliert">
  <a:themeElements>
    <a:clrScheme name="Blauw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Slier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ert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291</TotalTime>
  <Words>283</Words>
  <Application>Microsoft Office PowerPoint</Application>
  <PresentationFormat>Breedbeeld</PresentationFormat>
  <Paragraphs>42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0" baseType="lpstr">
      <vt:lpstr>Arial</vt:lpstr>
      <vt:lpstr>Century Gothic</vt:lpstr>
      <vt:lpstr>Times New Roman</vt:lpstr>
      <vt:lpstr>Wingdings 3</vt:lpstr>
      <vt:lpstr>Sliert</vt:lpstr>
      <vt:lpstr>Woordenschat groep 5 Thema 3  Les 4</vt:lpstr>
      <vt:lpstr>De jacht</vt:lpstr>
      <vt:lpstr>de duizendpoot</vt:lpstr>
      <vt:lpstr>de krekel</vt:lpstr>
      <vt:lpstr>het rendier</vt:lpstr>
      <vt:lpstr>de eland</vt:lpstr>
      <vt:lpstr>gewerveld</vt:lpstr>
      <vt:lpstr>de jacht</vt:lpstr>
      <vt:lpstr>de rendierjager</vt:lpstr>
      <vt:lpstr> de spar</vt:lpstr>
      <vt:lpstr>de kerstboom</vt:lpstr>
      <vt:lpstr>het mos</vt:lpstr>
      <vt:lpstr>een papegaai</vt:lpstr>
      <vt:lpstr>de neushoorn</vt:lpstr>
      <vt:lpstr>de dinosaurus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Woordenschat groep 5 Thema 3  Les 1</dc:title>
  <dc:creator>D. Dudink</dc:creator>
  <cp:lastModifiedBy>Daphne Mutter</cp:lastModifiedBy>
  <cp:revision>48</cp:revision>
  <dcterms:created xsi:type="dcterms:W3CDTF">2014-07-16T07:06:43Z</dcterms:created>
  <dcterms:modified xsi:type="dcterms:W3CDTF">2014-11-02T08:59:37Z</dcterms:modified>
</cp:coreProperties>
</file>