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5" r:id="rId4"/>
    <p:sldId id="258" r:id="rId5"/>
    <p:sldId id="259" r:id="rId6"/>
    <p:sldId id="261" r:id="rId7"/>
    <p:sldId id="260" r:id="rId8"/>
    <p:sldId id="262" r:id="rId9"/>
    <p:sldId id="263" r:id="rId10"/>
    <p:sldId id="264"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nl-NL" smtClean="0"/>
              <a:t>Klik om de stijl te bewerken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2DA50A38-F3CC-4B7D-BE31-18702DFC3304}" type="datetimeFigureOut">
              <a:rPr lang="nl-NL" smtClean="0"/>
              <a:t>17-07-2014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E99FE-6169-442A-9EC0-2B2D53DAB34C}" type="slidenum">
              <a:rPr lang="nl-NL" smtClean="0"/>
              <a:t>‹nr.›</a:t>
            </a:fld>
            <a:endParaRPr lang="nl-N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DA50A38-F3CC-4B7D-BE31-18702DFC3304}" type="datetimeFigureOut">
              <a:rPr lang="nl-NL" smtClean="0"/>
              <a:t>17-07-2014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E99FE-6169-442A-9EC0-2B2D53DAB34C}"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DA50A38-F3CC-4B7D-BE31-18702DFC3304}" type="datetimeFigureOut">
              <a:rPr lang="nl-NL" smtClean="0"/>
              <a:t>17-07-2014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E99FE-6169-442A-9EC0-2B2D53DAB34C}"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DA50A38-F3CC-4B7D-BE31-18702DFC3304}" type="datetimeFigureOut">
              <a:rPr lang="nl-NL" smtClean="0"/>
              <a:t>17-07-2014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E99FE-6169-442A-9EC0-2B2D53DAB34C}"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nl-NL" smtClean="0"/>
              <a:t>Klik om de stijl te bewerken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DA50A38-F3CC-4B7D-BE31-18702DFC3304}" type="datetimeFigureOut">
              <a:rPr lang="nl-NL" smtClean="0"/>
              <a:t>17-07-2014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E99FE-6169-442A-9EC0-2B2D53DAB34C}" type="slidenum">
              <a:rPr lang="nl-NL" smtClean="0"/>
              <a:t>‹nr.›</a:t>
            </a:fld>
            <a:endParaRPr lang="nl-N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2DA50A38-F3CC-4B7D-BE31-18702DFC3304}" type="datetimeFigureOut">
              <a:rPr lang="nl-NL" smtClean="0"/>
              <a:t>17-07-2014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A9E99FE-6169-442A-9EC0-2B2D53DAB34C}"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2DA50A38-F3CC-4B7D-BE31-18702DFC3304}" type="datetimeFigureOut">
              <a:rPr lang="nl-NL" smtClean="0"/>
              <a:t>17-07-2014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A9E99FE-6169-442A-9EC0-2B2D53DAB34C}" type="slidenum">
              <a:rPr lang="nl-NL" smtClean="0"/>
              <a:t>‹nr.›</a:t>
            </a:fld>
            <a:endParaRPr lang="nl-N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2DA50A38-F3CC-4B7D-BE31-18702DFC3304}" type="datetimeFigureOut">
              <a:rPr lang="nl-NL" smtClean="0"/>
              <a:t>17-07-2014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A9E99FE-6169-442A-9EC0-2B2D53DAB34C}"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50A38-F3CC-4B7D-BE31-18702DFC3304}" type="datetimeFigureOut">
              <a:rPr lang="nl-NL" smtClean="0"/>
              <a:t>17-07-2014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A9E99FE-6169-442A-9EC0-2B2D53DAB34C}"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nl-NL" smtClean="0"/>
              <a:t>Klik om de stijl te bewerken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DA50A38-F3CC-4B7D-BE31-18702DFC3304}" type="datetimeFigureOut">
              <a:rPr lang="nl-NL" smtClean="0"/>
              <a:t>17-07-2014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A9E99FE-6169-442A-9EC0-2B2D53DAB34C}" type="slidenum">
              <a:rPr lang="nl-NL" smtClean="0"/>
              <a:t>‹nr.›</a:t>
            </a:fld>
            <a:endParaRPr lang="nl-N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nl-NL" smtClean="0"/>
              <a:t>Klik om de stijl te bewerken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DA50A38-F3CC-4B7D-BE31-18702DFC3304}" type="datetimeFigureOut">
              <a:rPr lang="nl-NL" smtClean="0"/>
              <a:t>17-07-2014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A9E99FE-6169-442A-9EC0-2B2D53DAB34C}"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DA50A38-F3CC-4B7D-BE31-18702DFC3304}" type="datetimeFigureOut">
              <a:rPr lang="nl-NL" smtClean="0"/>
              <a:t>17-07-2014</a:t>
            </a:fld>
            <a:endParaRPr lang="nl-N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nl-N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A9E99FE-6169-442A-9EC0-2B2D53DAB34C}" type="slidenum">
              <a:rPr lang="nl-NL" smtClean="0"/>
              <a:t>‹nr.›</a:t>
            </a:fld>
            <a:endParaRPr lang="nl-N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543800" cy="1524000"/>
          </a:xfrm>
        </p:spPr>
        <p:txBody>
          <a:bodyPr/>
          <a:lstStyle/>
          <a:p>
            <a:pPr algn="ctr"/>
            <a:r>
              <a:rPr lang="nl-NL" sz="6000" dirty="0" smtClean="0"/>
              <a:t>Woordenschat groep 5, thema 7, les 4</a:t>
            </a:r>
            <a:endParaRPr lang="nl-NL" sz="6000" dirty="0"/>
          </a:p>
        </p:txBody>
      </p:sp>
      <p:sp>
        <p:nvSpPr>
          <p:cNvPr id="3" name="Ondertitel 2"/>
          <p:cNvSpPr>
            <a:spLocks noGrp="1"/>
          </p:cNvSpPr>
          <p:nvPr>
            <p:ph type="subTitle" idx="1"/>
          </p:nvPr>
        </p:nvSpPr>
        <p:spPr>
          <a:xfrm>
            <a:off x="1217397" y="1988840"/>
            <a:ext cx="6543877" cy="753616"/>
          </a:xfrm>
        </p:spPr>
        <p:txBody>
          <a:bodyPr>
            <a:noAutofit/>
          </a:bodyPr>
          <a:lstStyle/>
          <a:p>
            <a:pPr algn="ctr"/>
            <a:r>
              <a:rPr lang="nl-NL" sz="3200" dirty="0" smtClean="0">
                <a:solidFill>
                  <a:schemeClr val="bg1"/>
                </a:solidFill>
                <a:latin typeface="+mj-lt"/>
              </a:rPr>
              <a:t>De woorden die je vandaag leert:</a:t>
            </a:r>
          </a:p>
        </p:txBody>
      </p:sp>
      <p:sp>
        <p:nvSpPr>
          <p:cNvPr id="4" name="Tekstvak 3"/>
          <p:cNvSpPr txBox="1"/>
          <p:nvPr/>
        </p:nvSpPr>
        <p:spPr>
          <a:xfrm>
            <a:off x="611560" y="4280539"/>
            <a:ext cx="2085827"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nl-NL" sz="2800" dirty="0" smtClean="0">
                <a:solidFill>
                  <a:schemeClr val="bg1">
                    <a:lumMod val="75000"/>
                    <a:lumOff val="25000"/>
                  </a:schemeClr>
                </a:solidFill>
                <a:latin typeface="+mj-lt"/>
              </a:rPr>
              <a:t>de schimmel</a:t>
            </a:r>
            <a:endParaRPr lang="nl-NL" sz="2800" dirty="0">
              <a:solidFill>
                <a:schemeClr val="bg1">
                  <a:lumMod val="75000"/>
                  <a:lumOff val="25000"/>
                </a:schemeClr>
              </a:solidFill>
              <a:latin typeface="+mj-lt"/>
            </a:endParaRPr>
          </a:p>
        </p:txBody>
      </p:sp>
      <p:sp>
        <p:nvSpPr>
          <p:cNvPr id="5" name="Tekstvak 4"/>
          <p:cNvSpPr txBox="1"/>
          <p:nvPr/>
        </p:nvSpPr>
        <p:spPr>
          <a:xfrm>
            <a:off x="1886809" y="5203383"/>
            <a:ext cx="2497800"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nl-NL" sz="2800" dirty="0" smtClean="0">
                <a:solidFill>
                  <a:schemeClr val="bg1">
                    <a:lumMod val="75000"/>
                    <a:lumOff val="25000"/>
                  </a:schemeClr>
                </a:solidFill>
                <a:latin typeface="+mj-lt"/>
              </a:rPr>
              <a:t>de waterleiding</a:t>
            </a:r>
            <a:endParaRPr lang="nl-NL" sz="2800" dirty="0">
              <a:solidFill>
                <a:schemeClr val="bg1">
                  <a:lumMod val="75000"/>
                  <a:lumOff val="25000"/>
                </a:schemeClr>
              </a:solidFill>
              <a:latin typeface="+mj-lt"/>
            </a:endParaRPr>
          </a:p>
        </p:txBody>
      </p:sp>
      <p:sp>
        <p:nvSpPr>
          <p:cNvPr id="6" name="Tekstvak 5"/>
          <p:cNvSpPr txBox="1"/>
          <p:nvPr/>
        </p:nvSpPr>
        <p:spPr>
          <a:xfrm>
            <a:off x="5868223" y="4282386"/>
            <a:ext cx="2392065"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nl-NL" sz="2800" dirty="0" smtClean="0">
                <a:solidFill>
                  <a:schemeClr val="bg1">
                    <a:lumMod val="75000"/>
                    <a:lumOff val="25000"/>
                  </a:schemeClr>
                </a:solidFill>
                <a:latin typeface="+mj-lt"/>
              </a:rPr>
              <a:t>de verwarming</a:t>
            </a:r>
            <a:endParaRPr lang="nl-NL" sz="2800" dirty="0">
              <a:solidFill>
                <a:schemeClr val="bg1">
                  <a:lumMod val="75000"/>
                  <a:lumOff val="25000"/>
                </a:schemeClr>
              </a:solidFill>
              <a:latin typeface="+mj-lt"/>
            </a:endParaRPr>
          </a:p>
        </p:txBody>
      </p:sp>
      <p:sp>
        <p:nvSpPr>
          <p:cNvPr id="7" name="Tekstvak 6"/>
          <p:cNvSpPr txBox="1"/>
          <p:nvPr/>
        </p:nvSpPr>
        <p:spPr>
          <a:xfrm>
            <a:off x="4938612" y="5218170"/>
            <a:ext cx="2342308"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nl-NL" sz="2800" dirty="0" smtClean="0">
                <a:solidFill>
                  <a:schemeClr val="bg1">
                    <a:lumMod val="75000"/>
                    <a:lumOff val="25000"/>
                  </a:schemeClr>
                </a:solidFill>
                <a:latin typeface="+mj-lt"/>
              </a:rPr>
              <a:t>het drinkwater</a:t>
            </a:r>
            <a:endParaRPr lang="nl-NL" sz="2800" dirty="0">
              <a:solidFill>
                <a:schemeClr val="bg1">
                  <a:lumMod val="75000"/>
                  <a:lumOff val="25000"/>
                </a:schemeClr>
              </a:solidFill>
              <a:latin typeface="+mj-lt"/>
            </a:endParaRPr>
          </a:p>
        </p:txBody>
      </p:sp>
      <p:sp>
        <p:nvSpPr>
          <p:cNvPr id="8" name="Tekstvak 7"/>
          <p:cNvSpPr txBox="1"/>
          <p:nvPr/>
        </p:nvSpPr>
        <p:spPr>
          <a:xfrm>
            <a:off x="3635896" y="3345007"/>
            <a:ext cx="1745991"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nl-NL" sz="2800" dirty="0">
                <a:solidFill>
                  <a:schemeClr val="bg1">
                    <a:lumMod val="75000"/>
                    <a:lumOff val="25000"/>
                  </a:schemeClr>
                </a:solidFill>
                <a:latin typeface="+mj-lt"/>
              </a:rPr>
              <a:t>h</a:t>
            </a:r>
            <a:r>
              <a:rPr lang="nl-NL" sz="2800" dirty="0" smtClean="0">
                <a:solidFill>
                  <a:schemeClr val="bg1">
                    <a:lumMod val="75000"/>
                    <a:lumOff val="25000"/>
                  </a:schemeClr>
                </a:solidFill>
                <a:latin typeface="+mj-lt"/>
              </a:rPr>
              <a:t>et plastic</a:t>
            </a:r>
            <a:endParaRPr lang="nl-NL" sz="2800" dirty="0">
              <a:solidFill>
                <a:schemeClr val="bg1">
                  <a:lumMod val="75000"/>
                  <a:lumOff val="25000"/>
                </a:schemeClr>
              </a:solidFill>
              <a:latin typeface="+mj-lt"/>
            </a:endParaRPr>
          </a:p>
        </p:txBody>
      </p:sp>
      <p:sp>
        <p:nvSpPr>
          <p:cNvPr id="9" name="Tekstvak 8"/>
          <p:cNvSpPr txBox="1"/>
          <p:nvPr/>
        </p:nvSpPr>
        <p:spPr>
          <a:xfrm>
            <a:off x="3482982" y="4293096"/>
            <a:ext cx="1510350"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nl-NL" sz="2800" dirty="0">
                <a:solidFill>
                  <a:schemeClr val="bg1">
                    <a:lumMod val="75000"/>
                    <a:lumOff val="25000"/>
                  </a:schemeClr>
                </a:solidFill>
                <a:latin typeface="+mj-lt"/>
              </a:rPr>
              <a:t>h</a:t>
            </a:r>
            <a:r>
              <a:rPr lang="nl-NL" sz="2800" dirty="0" smtClean="0">
                <a:solidFill>
                  <a:schemeClr val="bg1">
                    <a:lumMod val="75000"/>
                    <a:lumOff val="25000"/>
                  </a:schemeClr>
                </a:solidFill>
                <a:latin typeface="+mj-lt"/>
              </a:rPr>
              <a:t>et toilet</a:t>
            </a:r>
            <a:endParaRPr lang="nl-NL" sz="2800" dirty="0">
              <a:solidFill>
                <a:schemeClr val="bg1">
                  <a:lumMod val="75000"/>
                  <a:lumOff val="25000"/>
                </a:schemeClr>
              </a:solidFill>
              <a:latin typeface="+mj-lt"/>
            </a:endParaRPr>
          </a:p>
        </p:txBody>
      </p:sp>
      <p:sp>
        <p:nvSpPr>
          <p:cNvPr id="10" name="Tekstvak 9"/>
          <p:cNvSpPr txBox="1"/>
          <p:nvPr/>
        </p:nvSpPr>
        <p:spPr>
          <a:xfrm>
            <a:off x="832675" y="3338676"/>
            <a:ext cx="2108269"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nl-NL" sz="2800" dirty="0">
                <a:solidFill>
                  <a:schemeClr val="bg1">
                    <a:lumMod val="75000"/>
                    <a:lumOff val="25000"/>
                  </a:schemeClr>
                </a:solidFill>
                <a:latin typeface="+mj-lt"/>
              </a:rPr>
              <a:t>d</a:t>
            </a:r>
            <a:r>
              <a:rPr lang="nl-NL" sz="2800" dirty="0" smtClean="0">
                <a:solidFill>
                  <a:schemeClr val="bg1">
                    <a:lumMod val="75000"/>
                    <a:lumOff val="25000"/>
                  </a:schemeClr>
                </a:solidFill>
                <a:latin typeface="+mj-lt"/>
              </a:rPr>
              <a:t>e kameraad</a:t>
            </a:r>
            <a:endParaRPr lang="nl-NL" sz="2800" dirty="0">
              <a:solidFill>
                <a:schemeClr val="bg1">
                  <a:lumMod val="75000"/>
                  <a:lumOff val="25000"/>
                </a:schemeClr>
              </a:solidFill>
              <a:latin typeface="+mj-lt"/>
            </a:endParaRPr>
          </a:p>
        </p:txBody>
      </p:sp>
      <p:sp>
        <p:nvSpPr>
          <p:cNvPr id="11" name="Tekstvak 10"/>
          <p:cNvSpPr txBox="1"/>
          <p:nvPr/>
        </p:nvSpPr>
        <p:spPr>
          <a:xfrm>
            <a:off x="6194819" y="3383414"/>
            <a:ext cx="1808508"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nl-NL" sz="2800" dirty="0" smtClean="0">
                <a:solidFill>
                  <a:schemeClr val="bg1">
                    <a:lumMod val="75000"/>
                    <a:lumOff val="25000"/>
                  </a:schemeClr>
                </a:solidFill>
                <a:latin typeface="+mj-lt"/>
              </a:rPr>
              <a:t>rondleiden</a:t>
            </a:r>
            <a:endParaRPr lang="nl-NL" sz="2800" dirty="0">
              <a:solidFill>
                <a:schemeClr val="bg1">
                  <a:lumMod val="75000"/>
                  <a:lumOff val="25000"/>
                </a:schemeClr>
              </a:solidFill>
              <a:latin typeface="+mj-lt"/>
            </a:endParaRPr>
          </a:p>
        </p:txBody>
      </p:sp>
    </p:spTree>
    <p:extLst>
      <p:ext uri="{BB962C8B-B14F-4D97-AF65-F5344CB8AC3E}">
        <p14:creationId xmlns:p14="http://schemas.microsoft.com/office/powerpoint/2010/main" val="42658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down)">
                                      <p:cBhvr>
                                        <p:cTn id="97" dur="580">
                                          <p:stCondLst>
                                            <p:cond delay="0"/>
                                          </p:stCondLst>
                                        </p:cTn>
                                        <p:tgtEl>
                                          <p:spTgt spid="6"/>
                                        </p:tgtEl>
                                      </p:cBhvr>
                                    </p:animEffect>
                                    <p:anim calcmode="lin" valueType="num">
                                      <p:cBhvr>
                                        <p:cTn id="9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gtEl>
                                      </p:cBhvr>
                                      <p:to x="100000" y="60000"/>
                                    </p:animScale>
                                    <p:animScale>
                                      <p:cBhvr>
                                        <p:cTn id="104" dur="166" decel="50000">
                                          <p:stCondLst>
                                            <p:cond delay="676"/>
                                          </p:stCondLst>
                                        </p:cTn>
                                        <p:tgtEl>
                                          <p:spTgt spid="6"/>
                                        </p:tgtEl>
                                      </p:cBhvr>
                                      <p:to x="100000" y="100000"/>
                                    </p:animScale>
                                    <p:animScale>
                                      <p:cBhvr>
                                        <p:cTn id="105" dur="26">
                                          <p:stCondLst>
                                            <p:cond delay="1312"/>
                                          </p:stCondLst>
                                        </p:cTn>
                                        <p:tgtEl>
                                          <p:spTgt spid="6"/>
                                        </p:tgtEl>
                                      </p:cBhvr>
                                      <p:to x="100000" y="80000"/>
                                    </p:animScale>
                                    <p:animScale>
                                      <p:cBhvr>
                                        <p:cTn id="106" dur="166" decel="50000">
                                          <p:stCondLst>
                                            <p:cond delay="1338"/>
                                          </p:stCondLst>
                                        </p:cTn>
                                        <p:tgtEl>
                                          <p:spTgt spid="6"/>
                                        </p:tgtEl>
                                      </p:cBhvr>
                                      <p:to x="100000" y="100000"/>
                                    </p:animScale>
                                    <p:animScale>
                                      <p:cBhvr>
                                        <p:cTn id="107" dur="26">
                                          <p:stCondLst>
                                            <p:cond delay="1642"/>
                                          </p:stCondLst>
                                        </p:cTn>
                                        <p:tgtEl>
                                          <p:spTgt spid="6"/>
                                        </p:tgtEl>
                                      </p:cBhvr>
                                      <p:to x="100000" y="90000"/>
                                    </p:animScale>
                                    <p:animScale>
                                      <p:cBhvr>
                                        <p:cTn id="108" dur="166" decel="50000">
                                          <p:stCondLst>
                                            <p:cond delay="1668"/>
                                          </p:stCondLst>
                                        </p:cTn>
                                        <p:tgtEl>
                                          <p:spTgt spid="6"/>
                                        </p:tgtEl>
                                      </p:cBhvr>
                                      <p:to x="100000" y="100000"/>
                                    </p:animScale>
                                    <p:animScale>
                                      <p:cBhvr>
                                        <p:cTn id="109" dur="26">
                                          <p:stCondLst>
                                            <p:cond delay="1808"/>
                                          </p:stCondLst>
                                        </p:cTn>
                                        <p:tgtEl>
                                          <p:spTgt spid="6"/>
                                        </p:tgtEl>
                                      </p:cBhvr>
                                      <p:to x="100000" y="95000"/>
                                    </p:animScale>
                                    <p:animScale>
                                      <p:cBhvr>
                                        <p:cTn id="110" dur="166" decel="50000">
                                          <p:stCondLst>
                                            <p:cond delay="1834"/>
                                          </p:stCondLst>
                                        </p:cTn>
                                        <p:tgtEl>
                                          <p:spTgt spid="6"/>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wipe(down)">
                                      <p:cBhvr>
                                        <p:cTn id="115" dur="580">
                                          <p:stCondLst>
                                            <p:cond delay="0"/>
                                          </p:stCondLst>
                                        </p:cTn>
                                        <p:tgtEl>
                                          <p:spTgt spid="5"/>
                                        </p:tgtEl>
                                      </p:cBhvr>
                                    </p:animEffect>
                                    <p:anim calcmode="lin" valueType="num">
                                      <p:cBhvr>
                                        <p:cTn id="1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gtEl>
                                      </p:cBhvr>
                                      <p:to x="100000" y="60000"/>
                                    </p:animScale>
                                    <p:animScale>
                                      <p:cBhvr>
                                        <p:cTn id="122" dur="166" decel="50000">
                                          <p:stCondLst>
                                            <p:cond delay="676"/>
                                          </p:stCondLst>
                                        </p:cTn>
                                        <p:tgtEl>
                                          <p:spTgt spid="5"/>
                                        </p:tgtEl>
                                      </p:cBhvr>
                                      <p:to x="100000" y="100000"/>
                                    </p:animScale>
                                    <p:animScale>
                                      <p:cBhvr>
                                        <p:cTn id="123" dur="26">
                                          <p:stCondLst>
                                            <p:cond delay="1312"/>
                                          </p:stCondLst>
                                        </p:cTn>
                                        <p:tgtEl>
                                          <p:spTgt spid="5"/>
                                        </p:tgtEl>
                                      </p:cBhvr>
                                      <p:to x="100000" y="80000"/>
                                    </p:animScale>
                                    <p:animScale>
                                      <p:cBhvr>
                                        <p:cTn id="124" dur="166" decel="50000">
                                          <p:stCondLst>
                                            <p:cond delay="1338"/>
                                          </p:stCondLst>
                                        </p:cTn>
                                        <p:tgtEl>
                                          <p:spTgt spid="5"/>
                                        </p:tgtEl>
                                      </p:cBhvr>
                                      <p:to x="100000" y="100000"/>
                                    </p:animScale>
                                    <p:animScale>
                                      <p:cBhvr>
                                        <p:cTn id="125" dur="26">
                                          <p:stCondLst>
                                            <p:cond delay="1642"/>
                                          </p:stCondLst>
                                        </p:cTn>
                                        <p:tgtEl>
                                          <p:spTgt spid="5"/>
                                        </p:tgtEl>
                                      </p:cBhvr>
                                      <p:to x="100000" y="90000"/>
                                    </p:animScale>
                                    <p:animScale>
                                      <p:cBhvr>
                                        <p:cTn id="126" dur="166" decel="50000">
                                          <p:stCondLst>
                                            <p:cond delay="1668"/>
                                          </p:stCondLst>
                                        </p:cTn>
                                        <p:tgtEl>
                                          <p:spTgt spid="5"/>
                                        </p:tgtEl>
                                      </p:cBhvr>
                                      <p:to x="100000" y="100000"/>
                                    </p:animScale>
                                    <p:animScale>
                                      <p:cBhvr>
                                        <p:cTn id="127" dur="26">
                                          <p:stCondLst>
                                            <p:cond delay="1808"/>
                                          </p:stCondLst>
                                        </p:cTn>
                                        <p:tgtEl>
                                          <p:spTgt spid="5"/>
                                        </p:tgtEl>
                                      </p:cBhvr>
                                      <p:to x="100000" y="95000"/>
                                    </p:animScale>
                                    <p:animScale>
                                      <p:cBhvr>
                                        <p:cTn id="128" dur="166" decel="50000">
                                          <p:stCondLst>
                                            <p:cond delay="1834"/>
                                          </p:stCondLst>
                                        </p:cTn>
                                        <p:tgtEl>
                                          <p:spTgt spid="5"/>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down)">
                                      <p:cBhvr>
                                        <p:cTn id="133" dur="580">
                                          <p:stCondLst>
                                            <p:cond delay="0"/>
                                          </p:stCondLst>
                                        </p:cTn>
                                        <p:tgtEl>
                                          <p:spTgt spid="7"/>
                                        </p:tgtEl>
                                      </p:cBhvr>
                                    </p:animEffect>
                                    <p:anim calcmode="lin" valueType="num">
                                      <p:cBhvr>
                                        <p:cTn id="1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9" dur="26">
                                          <p:stCondLst>
                                            <p:cond delay="650"/>
                                          </p:stCondLst>
                                        </p:cTn>
                                        <p:tgtEl>
                                          <p:spTgt spid="7"/>
                                        </p:tgtEl>
                                      </p:cBhvr>
                                      <p:to x="100000" y="60000"/>
                                    </p:animScale>
                                    <p:animScale>
                                      <p:cBhvr>
                                        <p:cTn id="140" dur="166" decel="50000">
                                          <p:stCondLst>
                                            <p:cond delay="676"/>
                                          </p:stCondLst>
                                        </p:cTn>
                                        <p:tgtEl>
                                          <p:spTgt spid="7"/>
                                        </p:tgtEl>
                                      </p:cBhvr>
                                      <p:to x="100000" y="100000"/>
                                    </p:animScale>
                                    <p:animScale>
                                      <p:cBhvr>
                                        <p:cTn id="141" dur="26">
                                          <p:stCondLst>
                                            <p:cond delay="1312"/>
                                          </p:stCondLst>
                                        </p:cTn>
                                        <p:tgtEl>
                                          <p:spTgt spid="7"/>
                                        </p:tgtEl>
                                      </p:cBhvr>
                                      <p:to x="100000" y="80000"/>
                                    </p:animScale>
                                    <p:animScale>
                                      <p:cBhvr>
                                        <p:cTn id="142" dur="166" decel="50000">
                                          <p:stCondLst>
                                            <p:cond delay="1338"/>
                                          </p:stCondLst>
                                        </p:cTn>
                                        <p:tgtEl>
                                          <p:spTgt spid="7"/>
                                        </p:tgtEl>
                                      </p:cBhvr>
                                      <p:to x="100000" y="100000"/>
                                    </p:animScale>
                                    <p:animScale>
                                      <p:cBhvr>
                                        <p:cTn id="143" dur="26">
                                          <p:stCondLst>
                                            <p:cond delay="1642"/>
                                          </p:stCondLst>
                                        </p:cTn>
                                        <p:tgtEl>
                                          <p:spTgt spid="7"/>
                                        </p:tgtEl>
                                      </p:cBhvr>
                                      <p:to x="100000" y="90000"/>
                                    </p:animScale>
                                    <p:animScale>
                                      <p:cBhvr>
                                        <p:cTn id="144" dur="166" decel="50000">
                                          <p:stCondLst>
                                            <p:cond delay="1668"/>
                                          </p:stCondLst>
                                        </p:cTn>
                                        <p:tgtEl>
                                          <p:spTgt spid="7"/>
                                        </p:tgtEl>
                                      </p:cBhvr>
                                      <p:to x="100000" y="100000"/>
                                    </p:animScale>
                                    <p:animScale>
                                      <p:cBhvr>
                                        <p:cTn id="145" dur="26">
                                          <p:stCondLst>
                                            <p:cond delay="1808"/>
                                          </p:stCondLst>
                                        </p:cTn>
                                        <p:tgtEl>
                                          <p:spTgt spid="7"/>
                                        </p:tgtEl>
                                      </p:cBhvr>
                                      <p:to x="100000" y="95000"/>
                                    </p:animScale>
                                    <p:animScale>
                                      <p:cBhvr>
                                        <p:cTn id="1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drinkwater</a:t>
            </a:r>
            <a:endParaRPr lang="nl-NL" dirty="0"/>
          </a:p>
        </p:txBody>
      </p:sp>
      <p:sp>
        <p:nvSpPr>
          <p:cNvPr id="3" name="Tijdelijke aanduiding voor inhoud 2"/>
          <p:cNvSpPr>
            <a:spLocks noGrp="1"/>
          </p:cNvSpPr>
          <p:nvPr>
            <p:ph idx="1"/>
          </p:nvPr>
        </p:nvSpPr>
        <p:spPr>
          <a:xfrm>
            <a:off x="446355" y="692696"/>
            <a:ext cx="8229600" cy="896963"/>
          </a:xfrm>
        </p:spPr>
        <p:txBody>
          <a:bodyPr>
            <a:normAutofit/>
          </a:bodyPr>
          <a:lstStyle/>
          <a:p>
            <a:pPr marL="0" indent="0" algn="ctr">
              <a:buNone/>
            </a:pPr>
            <a:r>
              <a:rPr lang="nl-NL" dirty="0" smtClean="0"/>
              <a:t>Water dat je drinkt. Bij ons komt dat water uit de kraan. Het water komt via de waterleidingen bij de kraan.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916" y="1772816"/>
            <a:ext cx="3096344" cy="3096344"/>
          </a:xfrm>
          <a:prstGeom prst="rect">
            <a:avLst/>
          </a:prstGeom>
        </p:spPr>
      </p:pic>
    </p:spTree>
    <p:extLst>
      <p:ext uri="{BB962C8B-B14F-4D97-AF65-F5344CB8AC3E}">
        <p14:creationId xmlns:p14="http://schemas.microsoft.com/office/powerpoint/2010/main" val="39921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Een rondleiding.</a:t>
            </a:r>
            <a:endParaRPr lang="nl-NL"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46" t="7099" r="20345" b="18202"/>
          <a:stretch/>
        </p:blipFill>
        <p:spPr bwMode="auto">
          <a:xfrm>
            <a:off x="1331640" y="692696"/>
            <a:ext cx="6336704" cy="449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kameraad</a:t>
            </a:r>
            <a:endParaRPr lang="nl-NL" dirty="0"/>
          </a:p>
        </p:txBody>
      </p:sp>
      <p:sp>
        <p:nvSpPr>
          <p:cNvPr id="3" name="Tijdelijke aanduiding voor inhoud 2"/>
          <p:cNvSpPr>
            <a:spLocks noGrp="1"/>
          </p:cNvSpPr>
          <p:nvPr>
            <p:ph idx="1"/>
          </p:nvPr>
        </p:nvSpPr>
        <p:spPr>
          <a:xfrm>
            <a:off x="323528" y="764704"/>
            <a:ext cx="8229600" cy="968971"/>
          </a:xfrm>
        </p:spPr>
        <p:txBody>
          <a:bodyPr>
            <a:normAutofit/>
          </a:bodyPr>
          <a:lstStyle/>
          <a:p>
            <a:pPr marL="0" indent="0" algn="ctr">
              <a:buNone/>
            </a:pPr>
            <a:r>
              <a:rPr lang="nl-NL" dirty="0" smtClean="0"/>
              <a:t>Een oud woord voor vriend.</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916832"/>
            <a:ext cx="3827597" cy="2633387"/>
          </a:xfrm>
          <a:prstGeom prst="rect">
            <a:avLst/>
          </a:prstGeom>
        </p:spPr>
      </p:pic>
    </p:spTree>
    <p:extLst>
      <p:ext uri="{BB962C8B-B14F-4D97-AF65-F5344CB8AC3E}">
        <p14:creationId xmlns:p14="http://schemas.microsoft.com/office/powerpoint/2010/main" val="149874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plastic</a:t>
            </a:r>
            <a:endParaRPr lang="nl-NL" dirty="0"/>
          </a:p>
        </p:txBody>
      </p:sp>
      <p:sp>
        <p:nvSpPr>
          <p:cNvPr id="3" name="Tijdelijke aanduiding voor inhoud 2"/>
          <p:cNvSpPr>
            <a:spLocks noGrp="1"/>
          </p:cNvSpPr>
          <p:nvPr>
            <p:ph idx="1"/>
          </p:nvPr>
        </p:nvSpPr>
        <p:spPr>
          <a:xfrm>
            <a:off x="467544" y="764704"/>
            <a:ext cx="8229600" cy="896963"/>
          </a:xfrm>
        </p:spPr>
        <p:txBody>
          <a:bodyPr>
            <a:normAutofit/>
          </a:bodyPr>
          <a:lstStyle/>
          <a:p>
            <a:pPr marL="0" indent="0" algn="ctr">
              <a:buNone/>
            </a:pPr>
            <a:r>
              <a:rPr lang="nl-NL" dirty="0" smtClean="0"/>
              <a:t>Kunststof die niet snel kapot gaat.</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701168"/>
            <a:ext cx="4313289" cy="3353582"/>
          </a:xfrm>
          <a:prstGeom prst="rect">
            <a:avLst/>
          </a:prstGeom>
        </p:spPr>
      </p:pic>
    </p:spTree>
    <p:extLst>
      <p:ext uri="{BB962C8B-B14F-4D97-AF65-F5344CB8AC3E}">
        <p14:creationId xmlns:p14="http://schemas.microsoft.com/office/powerpoint/2010/main" val="6243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rondleiden</a:t>
            </a:r>
            <a:endParaRPr lang="nl-NL" dirty="0"/>
          </a:p>
        </p:txBody>
      </p:sp>
      <p:sp>
        <p:nvSpPr>
          <p:cNvPr id="3" name="Tijdelijke aanduiding voor inhoud 2"/>
          <p:cNvSpPr>
            <a:spLocks noGrp="1"/>
          </p:cNvSpPr>
          <p:nvPr>
            <p:ph idx="1"/>
          </p:nvPr>
        </p:nvSpPr>
        <p:spPr>
          <a:xfrm>
            <a:off x="323528" y="332656"/>
            <a:ext cx="8229600" cy="896963"/>
          </a:xfrm>
        </p:spPr>
        <p:txBody>
          <a:bodyPr>
            <a:normAutofit/>
          </a:bodyPr>
          <a:lstStyle/>
          <a:p>
            <a:pPr marL="0" indent="0" algn="ctr">
              <a:buNone/>
            </a:pPr>
            <a:r>
              <a:rPr lang="nl-NL" dirty="0" smtClean="0"/>
              <a:t>Mensen laten zien wat er is. Onderweg vertel je dingen die leuk of interessant zijn om te weten.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556792"/>
            <a:ext cx="4824536" cy="3220702"/>
          </a:xfrm>
          <a:prstGeom prst="rect">
            <a:avLst/>
          </a:prstGeom>
        </p:spPr>
      </p:pic>
    </p:spTree>
    <p:extLst>
      <p:ext uri="{BB962C8B-B14F-4D97-AF65-F5344CB8AC3E}">
        <p14:creationId xmlns:p14="http://schemas.microsoft.com/office/powerpoint/2010/main" val="29831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schimmel</a:t>
            </a:r>
            <a:endParaRPr lang="nl-NL" dirty="0"/>
          </a:p>
        </p:txBody>
      </p:sp>
      <p:sp>
        <p:nvSpPr>
          <p:cNvPr id="3" name="Tijdelijke aanduiding voor inhoud 2"/>
          <p:cNvSpPr>
            <a:spLocks noGrp="1"/>
          </p:cNvSpPr>
          <p:nvPr>
            <p:ph idx="1"/>
          </p:nvPr>
        </p:nvSpPr>
        <p:spPr>
          <a:xfrm>
            <a:off x="357748" y="620688"/>
            <a:ext cx="8229600" cy="896963"/>
          </a:xfrm>
        </p:spPr>
        <p:txBody>
          <a:bodyPr>
            <a:normAutofit fontScale="85000" lnSpcReduction="20000"/>
          </a:bodyPr>
          <a:lstStyle/>
          <a:p>
            <a:pPr marL="0" indent="0" algn="ctr">
              <a:buNone/>
            </a:pPr>
            <a:r>
              <a:rPr lang="nl-NL" dirty="0" smtClean="0"/>
              <a:t>Schimmel zijn hele kleine plantjes. Ze groeien op oude dingen, zoals de op de muren van een kasteel. Schimmel is meestal wit of groen. Als eten bederft, komt er schimmel op. De schimmel die in schimmelkaas zit, kun je eten.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09" y="2084651"/>
            <a:ext cx="2707877" cy="2028027"/>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276872"/>
            <a:ext cx="2740574" cy="202802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852936"/>
            <a:ext cx="2704033" cy="2028025"/>
          </a:xfrm>
          <a:prstGeom prst="rect">
            <a:avLst/>
          </a:prstGeom>
        </p:spPr>
      </p:pic>
    </p:spTree>
    <p:extLst>
      <p:ext uri="{BB962C8B-B14F-4D97-AF65-F5344CB8AC3E}">
        <p14:creationId xmlns:p14="http://schemas.microsoft.com/office/powerpoint/2010/main" val="25888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toilet</a:t>
            </a:r>
            <a:endParaRPr lang="nl-NL" dirty="0"/>
          </a:p>
        </p:txBody>
      </p:sp>
      <p:sp>
        <p:nvSpPr>
          <p:cNvPr id="3" name="Tijdelijke aanduiding voor inhoud 2"/>
          <p:cNvSpPr>
            <a:spLocks noGrp="1"/>
          </p:cNvSpPr>
          <p:nvPr>
            <p:ph idx="1"/>
          </p:nvPr>
        </p:nvSpPr>
        <p:spPr>
          <a:xfrm>
            <a:off x="357748" y="692696"/>
            <a:ext cx="8229600" cy="896963"/>
          </a:xfrm>
        </p:spPr>
        <p:txBody>
          <a:bodyPr>
            <a:normAutofit/>
          </a:bodyPr>
          <a:lstStyle/>
          <a:p>
            <a:pPr marL="0" indent="0" algn="ctr">
              <a:buNone/>
            </a:pPr>
            <a:r>
              <a:rPr lang="nl-NL" dirty="0" smtClean="0"/>
              <a:t>Ander woord voor wc.</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916832"/>
            <a:ext cx="3104993" cy="2659025"/>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354" y="1916832"/>
            <a:ext cx="1994268" cy="2659025"/>
          </a:xfrm>
          <a:prstGeom prst="rect">
            <a:avLst/>
          </a:prstGeom>
        </p:spPr>
      </p:pic>
    </p:spTree>
    <p:extLst>
      <p:ext uri="{BB962C8B-B14F-4D97-AF65-F5344CB8AC3E}">
        <p14:creationId xmlns:p14="http://schemas.microsoft.com/office/powerpoint/2010/main" val="118229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verwarming</a:t>
            </a:r>
            <a:endParaRPr lang="nl-NL" dirty="0"/>
          </a:p>
        </p:txBody>
      </p:sp>
      <p:sp>
        <p:nvSpPr>
          <p:cNvPr id="3" name="Tijdelijke aanduiding voor inhoud 2"/>
          <p:cNvSpPr>
            <a:spLocks noGrp="1"/>
          </p:cNvSpPr>
          <p:nvPr>
            <p:ph idx="1"/>
          </p:nvPr>
        </p:nvSpPr>
        <p:spPr>
          <a:xfrm>
            <a:off x="271250" y="476672"/>
            <a:ext cx="8229600" cy="896963"/>
          </a:xfrm>
        </p:spPr>
        <p:txBody>
          <a:bodyPr>
            <a:normAutofit fontScale="92500"/>
          </a:bodyPr>
          <a:lstStyle/>
          <a:p>
            <a:pPr marL="0" indent="0" algn="ctr">
              <a:buNone/>
            </a:pPr>
            <a:r>
              <a:rPr lang="nl-NL" dirty="0" smtClean="0"/>
              <a:t>Apparaat om het binnen warm te maken. Hier zie je leidingen waar de warmte doorheen komt. (Dat zijn andere leidingen dan waterleidingen.)</a:t>
            </a:r>
            <a:endParaRPr lang="nl-NL" dirty="0"/>
          </a:p>
        </p:txBody>
      </p:sp>
      <p:grpSp>
        <p:nvGrpSpPr>
          <p:cNvPr id="8" name="Groep 7"/>
          <p:cNvGrpSpPr/>
          <p:nvPr/>
        </p:nvGrpSpPr>
        <p:grpSpPr>
          <a:xfrm>
            <a:off x="2306640" y="1700808"/>
            <a:ext cx="4167642" cy="3372516"/>
            <a:chOff x="2306640" y="1700808"/>
            <a:chExt cx="4167642" cy="3372516"/>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700808"/>
              <a:ext cx="3372516" cy="3372516"/>
            </a:xfrm>
            <a:prstGeom prst="rect">
              <a:avLst/>
            </a:prstGeom>
          </p:spPr>
        </p:pic>
        <p:sp>
          <p:nvSpPr>
            <p:cNvPr id="6" name="PIJL-OMLAAG 5"/>
            <p:cNvSpPr/>
            <p:nvPr/>
          </p:nvSpPr>
          <p:spPr>
            <a:xfrm rot="4260645">
              <a:off x="6072308" y="4437112"/>
              <a:ext cx="29989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LAAG 6"/>
            <p:cNvSpPr/>
            <p:nvPr/>
          </p:nvSpPr>
          <p:spPr>
            <a:xfrm rot="17610654">
              <a:off x="2408722" y="3990805"/>
              <a:ext cx="29989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388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waterleiding</a:t>
            </a:r>
            <a:endParaRPr lang="nl-NL" dirty="0"/>
          </a:p>
        </p:txBody>
      </p:sp>
      <p:sp>
        <p:nvSpPr>
          <p:cNvPr id="3" name="Tijdelijke aanduiding voor inhoud 2"/>
          <p:cNvSpPr>
            <a:spLocks noGrp="1"/>
          </p:cNvSpPr>
          <p:nvPr>
            <p:ph idx="1"/>
          </p:nvPr>
        </p:nvSpPr>
        <p:spPr>
          <a:xfrm>
            <a:off x="467544" y="620688"/>
            <a:ext cx="8229600" cy="896963"/>
          </a:xfrm>
        </p:spPr>
        <p:txBody>
          <a:bodyPr>
            <a:normAutofit/>
          </a:bodyPr>
          <a:lstStyle/>
          <a:p>
            <a:pPr marL="0" indent="0" algn="ctr">
              <a:buNone/>
            </a:pPr>
            <a:r>
              <a:rPr lang="nl-NL" dirty="0" smtClean="0"/>
              <a:t>Pijpen en buizen waar water doorheen gaat.</a:t>
            </a:r>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20194"/>
          <a:stretch/>
        </p:blipFill>
        <p:spPr>
          <a:xfrm>
            <a:off x="2123728" y="1844824"/>
            <a:ext cx="4875228" cy="2918034"/>
          </a:xfrm>
          <a:prstGeom prst="rect">
            <a:avLst/>
          </a:prstGeom>
        </p:spPr>
      </p:pic>
    </p:spTree>
    <p:extLst>
      <p:ext uri="{BB962C8B-B14F-4D97-AF65-F5344CB8AC3E}">
        <p14:creationId xmlns:p14="http://schemas.microsoft.com/office/powerpoint/2010/main" val="266778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332</TotalTime>
  <Words>193</Words>
  <Application>Microsoft Office PowerPoint</Application>
  <PresentationFormat>Diavoorstelling (4:3)</PresentationFormat>
  <Paragraphs>27</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Impact</vt:lpstr>
      <vt:lpstr>Times New Roman</vt:lpstr>
      <vt:lpstr>NewsPrint</vt:lpstr>
      <vt:lpstr>Woordenschat groep 5, thema 7, les 4</vt:lpstr>
      <vt:lpstr>Een rondleiding.</vt:lpstr>
      <vt:lpstr>de kameraad</vt:lpstr>
      <vt:lpstr>het plastic</vt:lpstr>
      <vt:lpstr>rondleiden</vt:lpstr>
      <vt:lpstr>de schimmel</vt:lpstr>
      <vt:lpstr>het toilet</vt:lpstr>
      <vt:lpstr>de verwarming</vt:lpstr>
      <vt:lpstr>de waterleiding</vt:lpstr>
      <vt:lpstr>het drinkwater</vt:lpstr>
    </vt:vector>
  </TitlesOfParts>
  <Company>ITS Computers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 Dudink</dc:creator>
  <cp:lastModifiedBy>D. Dudink</cp:lastModifiedBy>
  <cp:revision>18</cp:revision>
  <dcterms:created xsi:type="dcterms:W3CDTF">2014-03-03T09:56:07Z</dcterms:created>
  <dcterms:modified xsi:type="dcterms:W3CDTF">2014-07-17T12:17:10Z</dcterms:modified>
</cp:coreProperties>
</file>