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7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smtClean="0"/>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28F55A7-4E91-410E-A5D5-0167FED376F8}" type="datetimeFigureOut">
              <a:rPr lang="nl-NL" smtClean="0"/>
              <a:pPr/>
              <a:t>30-11-2014</a:t>
            </a:fld>
            <a:endParaRPr lang="nl-N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A2FDD7A-DDF9-4E20-96D5-F06BD0E50555}" type="slidenum">
              <a:rPr lang="nl-NL" smtClean="0"/>
              <a:pPr/>
              <a:t>‹nr.›</a:t>
            </a:fld>
            <a:endParaRPr lang="nl-N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smtClean="0"/>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2FDD7A-DDF9-4E20-96D5-F06BD0E50555}" type="slidenum">
              <a:rPr lang="nl-NL" smtClean="0"/>
              <a:pPr/>
              <a:t>‹nr.›</a:t>
            </a:fld>
            <a:endParaRPr lang="nl-NL"/>
          </a:p>
        </p:txBody>
      </p:sp>
      <p:sp>
        <p:nvSpPr>
          <p:cNvPr id="9" name="Content Placeholder 8"/>
          <p:cNvSpPr>
            <a:spLocks noGrp="1"/>
          </p:cNvSpPr>
          <p:nvPr>
            <p:ph sz="quarter" idx="13"/>
          </p:nvPr>
        </p:nvSpPr>
        <p:spPr>
          <a:xfrm>
            <a:off x="1042416" y="2313432"/>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7" name="Slide Number Placeholder 6"/>
          <p:cNvSpPr>
            <a:spLocks noGrp="1"/>
          </p:cNvSpPr>
          <p:nvPr>
            <p:ph type="sldNum" sz="quarter" idx="12"/>
          </p:nvPr>
        </p:nvSpPr>
        <p:spPr/>
        <p:txBody>
          <a:bodyPr/>
          <a:lstStyle/>
          <a:p>
            <a:fld id="{4A2FDD7A-DDF9-4E20-96D5-F06BD0E50555}" type="slidenum">
              <a:rPr lang="nl-NL" smtClean="0"/>
              <a:pPr/>
              <a:t>‹nr.›</a:t>
            </a:fld>
            <a:endParaRPr lang="nl-N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smtClean="0"/>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smtClean="0"/>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28F55A7-4E91-410E-A5D5-0167FED376F8}" type="datetimeFigureOut">
              <a:rPr lang="nl-NL" smtClean="0"/>
              <a:pPr/>
              <a:t>30-11-2014</a:t>
            </a:fld>
            <a:endParaRPr lang="nl-N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7" name="Slide Number Placeholder 6"/>
          <p:cNvSpPr>
            <a:spLocks noGrp="1"/>
          </p:cNvSpPr>
          <p:nvPr>
            <p:ph type="sldNum" sz="quarter" idx="12"/>
          </p:nvPr>
        </p:nvSpPr>
        <p:spPr/>
        <p:txBody>
          <a:bodyPr/>
          <a:lstStyle/>
          <a:p>
            <a:fld id="{4A2FDD7A-DDF9-4E20-96D5-F06BD0E5055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28F55A7-4E91-410E-A5D5-0167FED376F8}" type="datetimeFigureOut">
              <a:rPr lang="nl-NL" smtClean="0"/>
              <a:pPr/>
              <a:t>30-11-2014</a:t>
            </a:fld>
            <a:endParaRPr lang="nl-N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A2FDD7A-DDF9-4E20-96D5-F06BD0E5055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Woordenschat groep 5</a:t>
            </a:r>
            <a:br>
              <a:rPr lang="nl-NL" dirty="0" smtClean="0"/>
            </a:br>
            <a:r>
              <a:rPr lang="nl-NL" dirty="0" smtClean="0"/>
              <a:t>Thema 9 </a:t>
            </a:r>
            <a:br>
              <a:rPr lang="nl-NL" dirty="0" smtClean="0"/>
            </a:br>
            <a:r>
              <a:rPr lang="nl-NL" dirty="0" smtClean="0"/>
              <a:t>Les 3</a:t>
            </a:r>
            <a:endParaRPr lang="nl-NL" dirty="0"/>
          </a:p>
        </p:txBody>
      </p:sp>
      <p:sp>
        <p:nvSpPr>
          <p:cNvPr id="3" name="Ondertitel 2"/>
          <p:cNvSpPr>
            <a:spLocks noGrp="1"/>
          </p:cNvSpPr>
          <p:nvPr>
            <p:ph type="subTitle" idx="1"/>
          </p:nvPr>
        </p:nvSpPr>
        <p:spPr/>
        <p:txBody>
          <a:bodyPr/>
          <a:lstStyle/>
          <a:p>
            <a:r>
              <a:rPr lang="nl-NL" dirty="0" smtClean="0"/>
              <a:t>De woorden die je vandaag leert:</a:t>
            </a:r>
            <a:endParaRPr lang="nl-NL" dirty="0"/>
          </a:p>
        </p:txBody>
      </p:sp>
      <p:sp>
        <p:nvSpPr>
          <p:cNvPr id="4" name="Tekstvak 3"/>
          <p:cNvSpPr txBox="1"/>
          <p:nvPr/>
        </p:nvSpPr>
        <p:spPr>
          <a:xfrm>
            <a:off x="1386243" y="1196752"/>
            <a:ext cx="140134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a:t>d</a:t>
            </a:r>
            <a:r>
              <a:rPr lang="nl-NL" dirty="0" smtClean="0"/>
              <a:t>e ananas</a:t>
            </a:r>
            <a:endParaRPr lang="nl-NL" dirty="0"/>
          </a:p>
        </p:txBody>
      </p:sp>
      <p:sp>
        <p:nvSpPr>
          <p:cNvPr id="5" name="Tekstvak 4"/>
          <p:cNvSpPr txBox="1"/>
          <p:nvPr/>
        </p:nvSpPr>
        <p:spPr>
          <a:xfrm>
            <a:off x="2648242" y="1916832"/>
            <a:ext cx="147668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a:t>d</a:t>
            </a:r>
            <a:r>
              <a:rPr lang="nl-NL" dirty="0" smtClean="0"/>
              <a:t>e frisdrank</a:t>
            </a:r>
            <a:endParaRPr lang="nl-NL" dirty="0"/>
          </a:p>
        </p:txBody>
      </p:sp>
      <p:sp>
        <p:nvSpPr>
          <p:cNvPr id="6" name="Tekstvak 5"/>
          <p:cNvSpPr txBox="1"/>
          <p:nvPr/>
        </p:nvSpPr>
        <p:spPr>
          <a:xfrm>
            <a:off x="1691043" y="2492896"/>
            <a:ext cx="76495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smtClean="0"/>
              <a:t>bitter</a:t>
            </a:r>
            <a:endParaRPr lang="nl-NL" dirty="0"/>
          </a:p>
        </p:txBody>
      </p:sp>
      <p:sp>
        <p:nvSpPr>
          <p:cNvPr id="7" name="Tekstvak 6"/>
          <p:cNvSpPr txBox="1"/>
          <p:nvPr/>
        </p:nvSpPr>
        <p:spPr>
          <a:xfrm>
            <a:off x="3131840" y="3356992"/>
            <a:ext cx="1083951"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smtClean="0"/>
              <a:t>eigenlijk</a:t>
            </a:r>
            <a:endParaRPr lang="nl-NL" dirty="0"/>
          </a:p>
        </p:txBody>
      </p:sp>
      <p:sp>
        <p:nvSpPr>
          <p:cNvPr id="8" name="Tekstvak 7"/>
          <p:cNvSpPr txBox="1"/>
          <p:nvPr/>
        </p:nvSpPr>
        <p:spPr>
          <a:xfrm>
            <a:off x="865177" y="3635732"/>
            <a:ext cx="1242648"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smtClean="0"/>
              <a:t>de peper</a:t>
            </a:r>
            <a:endParaRPr lang="nl-NL" dirty="0"/>
          </a:p>
        </p:txBody>
      </p:sp>
      <p:sp>
        <p:nvSpPr>
          <p:cNvPr id="9" name="Tekstvak 8"/>
          <p:cNvSpPr txBox="1"/>
          <p:nvPr/>
        </p:nvSpPr>
        <p:spPr>
          <a:xfrm>
            <a:off x="2451684" y="4005064"/>
            <a:ext cx="896399"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smtClean="0"/>
              <a:t>malen</a:t>
            </a:r>
            <a:endParaRPr lang="nl-NL" dirty="0"/>
          </a:p>
        </p:txBody>
      </p:sp>
      <p:sp>
        <p:nvSpPr>
          <p:cNvPr id="10" name="Tekstvak 9"/>
          <p:cNvSpPr txBox="1"/>
          <p:nvPr/>
        </p:nvSpPr>
        <p:spPr>
          <a:xfrm>
            <a:off x="2226752" y="4678861"/>
            <a:ext cx="112242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smtClean="0"/>
              <a:t>verteren</a:t>
            </a:r>
            <a:endParaRPr lang="nl-NL" dirty="0"/>
          </a:p>
        </p:txBody>
      </p:sp>
      <p:sp>
        <p:nvSpPr>
          <p:cNvPr id="11" name="Tekstvak 10"/>
          <p:cNvSpPr txBox="1"/>
          <p:nvPr/>
        </p:nvSpPr>
        <p:spPr>
          <a:xfrm>
            <a:off x="485251" y="5229200"/>
            <a:ext cx="1566454"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dirty="0"/>
              <a:t>h</a:t>
            </a:r>
            <a:r>
              <a:rPr lang="nl-NL" dirty="0" smtClean="0"/>
              <a:t>et poffertje</a:t>
            </a:r>
            <a:endParaRPr lang="nl-NL" dirty="0"/>
          </a:p>
        </p:txBody>
      </p:sp>
    </p:spTree>
    <p:extLst>
      <p:ext uri="{BB962C8B-B14F-4D97-AF65-F5344CB8AC3E}">
        <p14:creationId xmlns:p14="http://schemas.microsoft.com/office/powerpoint/2010/main" xmlns="" val="4843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80">
                                          <p:stCondLst>
                                            <p:cond delay="0"/>
                                          </p:stCondLst>
                                        </p:cTn>
                                        <p:tgtEl>
                                          <p:spTgt spid="8"/>
                                        </p:tgtEl>
                                      </p:cBhvr>
                                    </p:animEffect>
                                    <p:anim calcmode="lin" valueType="num">
                                      <p:cBhvr>
                                        <p:cTn id="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gtEl>
                                      </p:cBhvr>
                                      <p:to x="100000" y="60000"/>
                                    </p:animScale>
                                    <p:animScale>
                                      <p:cBhvr>
                                        <p:cTn id="86" dur="166" decel="50000">
                                          <p:stCondLst>
                                            <p:cond delay="676"/>
                                          </p:stCondLst>
                                        </p:cTn>
                                        <p:tgtEl>
                                          <p:spTgt spid="8"/>
                                        </p:tgtEl>
                                      </p:cBhvr>
                                      <p:to x="100000" y="100000"/>
                                    </p:animScale>
                                    <p:animScale>
                                      <p:cBhvr>
                                        <p:cTn id="87" dur="26">
                                          <p:stCondLst>
                                            <p:cond delay="1312"/>
                                          </p:stCondLst>
                                        </p:cTn>
                                        <p:tgtEl>
                                          <p:spTgt spid="8"/>
                                        </p:tgtEl>
                                      </p:cBhvr>
                                      <p:to x="100000" y="80000"/>
                                    </p:animScale>
                                    <p:animScale>
                                      <p:cBhvr>
                                        <p:cTn id="88" dur="166" decel="50000">
                                          <p:stCondLst>
                                            <p:cond delay="1338"/>
                                          </p:stCondLst>
                                        </p:cTn>
                                        <p:tgtEl>
                                          <p:spTgt spid="8"/>
                                        </p:tgtEl>
                                      </p:cBhvr>
                                      <p:to x="100000" y="100000"/>
                                    </p:animScale>
                                    <p:animScale>
                                      <p:cBhvr>
                                        <p:cTn id="89" dur="26">
                                          <p:stCondLst>
                                            <p:cond delay="1642"/>
                                          </p:stCondLst>
                                        </p:cTn>
                                        <p:tgtEl>
                                          <p:spTgt spid="8"/>
                                        </p:tgtEl>
                                      </p:cBhvr>
                                      <p:to x="100000" y="90000"/>
                                    </p:animScale>
                                    <p:animScale>
                                      <p:cBhvr>
                                        <p:cTn id="90" dur="166" decel="50000">
                                          <p:stCondLst>
                                            <p:cond delay="1668"/>
                                          </p:stCondLst>
                                        </p:cTn>
                                        <p:tgtEl>
                                          <p:spTgt spid="8"/>
                                        </p:tgtEl>
                                      </p:cBhvr>
                                      <p:to x="100000" y="100000"/>
                                    </p:animScale>
                                    <p:animScale>
                                      <p:cBhvr>
                                        <p:cTn id="91" dur="26">
                                          <p:stCondLst>
                                            <p:cond delay="1808"/>
                                          </p:stCondLst>
                                        </p:cTn>
                                        <p:tgtEl>
                                          <p:spTgt spid="8"/>
                                        </p:tgtEl>
                                      </p:cBhvr>
                                      <p:to x="100000" y="95000"/>
                                    </p:animScale>
                                    <p:animScale>
                                      <p:cBhvr>
                                        <p:cTn id="92" dur="166" decel="50000">
                                          <p:stCondLst>
                                            <p:cond delay="1834"/>
                                          </p:stCondLst>
                                        </p:cTn>
                                        <p:tgtEl>
                                          <p:spTgt spid="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wipe(down)">
                                      <p:cBhvr>
                                        <p:cTn id="115" dur="580">
                                          <p:stCondLst>
                                            <p:cond delay="0"/>
                                          </p:stCondLst>
                                        </p:cTn>
                                        <p:tgtEl>
                                          <p:spTgt spid="10"/>
                                        </p:tgtEl>
                                      </p:cBhvr>
                                    </p:animEffect>
                                    <p:anim calcmode="lin" valueType="num">
                                      <p:cBhvr>
                                        <p:cTn id="1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tgtEl>
                                      </p:cBhvr>
                                      <p:to x="100000" y="60000"/>
                                    </p:animScale>
                                    <p:animScale>
                                      <p:cBhvr>
                                        <p:cTn id="122" dur="166" decel="50000">
                                          <p:stCondLst>
                                            <p:cond delay="676"/>
                                          </p:stCondLst>
                                        </p:cTn>
                                        <p:tgtEl>
                                          <p:spTgt spid="10"/>
                                        </p:tgtEl>
                                      </p:cBhvr>
                                      <p:to x="100000" y="100000"/>
                                    </p:animScale>
                                    <p:animScale>
                                      <p:cBhvr>
                                        <p:cTn id="123" dur="26">
                                          <p:stCondLst>
                                            <p:cond delay="1312"/>
                                          </p:stCondLst>
                                        </p:cTn>
                                        <p:tgtEl>
                                          <p:spTgt spid="10"/>
                                        </p:tgtEl>
                                      </p:cBhvr>
                                      <p:to x="100000" y="80000"/>
                                    </p:animScale>
                                    <p:animScale>
                                      <p:cBhvr>
                                        <p:cTn id="124" dur="166" decel="50000">
                                          <p:stCondLst>
                                            <p:cond delay="1338"/>
                                          </p:stCondLst>
                                        </p:cTn>
                                        <p:tgtEl>
                                          <p:spTgt spid="10"/>
                                        </p:tgtEl>
                                      </p:cBhvr>
                                      <p:to x="100000" y="100000"/>
                                    </p:animScale>
                                    <p:animScale>
                                      <p:cBhvr>
                                        <p:cTn id="125" dur="26">
                                          <p:stCondLst>
                                            <p:cond delay="1642"/>
                                          </p:stCondLst>
                                        </p:cTn>
                                        <p:tgtEl>
                                          <p:spTgt spid="10"/>
                                        </p:tgtEl>
                                      </p:cBhvr>
                                      <p:to x="100000" y="90000"/>
                                    </p:animScale>
                                    <p:animScale>
                                      <p:cBhvr>
                                        <p:cTn id="126" dur="166" decel="50000">
                                          <p:stCondLst>
                                            <p:cond delay="1668"/>
                                          </p:stCondLst>
                                        </p:cTn>
                                        <p:tgtEl>
                                          <p:spTgt spid="10"/>
                                        </p:tgtEl>
                                      </p:cBhvr>
                                      <p:to x="100000" y="100000"/>
                                    </p:animScale>
                                    <p:animScale>
                                      <p:cBhvr>
                                        <p:cTn id="127" dur="26">
                                          <p:stCondLst>
                                            <p:cond delay="1808"/>
                                          </p:stCondLst>
                                        </p:cTn>
                                        <p:tgtEl>
                                          <p:spTgt spid="10"/>
                                        </p:tgtEl>
                                      </p:cBhvr>
                                      <p:to x="100000" y="95000"/>
                                    </p:animScale>
                                    <p:animScale>
                                      <p:cBhvr>
                                        <p:cTn id="128" dur="166" decel="50000">
                                          <p:stCondLst>
                                            <p:cond delay="1834"/>
                                          </p:stCondLst>
                                        </p:cTn>
                                        <p:tgtEl>
                                          <p:spTgt spid="10"/>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ipe(down)">
                                      <p:cBhvr>
                                        <p:cTn id="133" dur="580">
                                          <p:stCondLst>
                                            <p:cond delay="0"/>
                                          </p:stCondLst>
                                        </p:cTn>
                                        <p:tgtEl>
                                          <p:spTgt spid="11"/>
                                        </p:tgtEl>
                                      </p:cBhvr>
                                    </p:animEffect>
                                    <p:anim calcmode="lin" valueType="num">
                                      <p:cBhvr>
                                        <p:cTn id="1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9" dur="26">
                                          <p:stCondLst>
                                            <p:cond delay="650"/>
                                          </p:stCondLst>
                                        </p:cTn>
                                        <p:tgtEl>
                                          <p:spTgt spid="11"/>
                                        </p:tgtEl>
                                      </p:cBhvr>
                                      <p:to x="100000" y="60000"/>
                                    </p:animScale>
                                    <p:animScale>
                                      <p:cBhvr>
                                        <p:cTn id="140" dur="166" decel="50000">
                                          <p:stCondLst>
                                            <p:cond delay="676"/>
                                          </p:stCondLst>
                                        </p:cTn>
                                        <p:tgtEl>
                                          <p:spTgt spid="11"/>
                                        </p:tgtEl>
                                      </p:cBhvr>
                                      <p:to x="100000" y="100000"/>
                                    </p:animScale>
                                    <p:animScale>
                                      <p:cBhvr>
                                        <p:cTn id="141" dur="26">
                                          <p:stCondLst>
                                            <p:cond delay="1312"/>
                                          </p:stCondLst>
                                        </p:cTn>
                                        <p:tgtEl>
                                          <p:spTgt spid="11"/>
                                        </p:tgtEl>
                                      </p:cBhvr>
                                      <p:to x="100000" y="80000"/>
                                    </p:animScale>
                                    <p:animScale>
                                      <p:cBhvr>
                                        <p:cTn id="142" dur="166" decel="50000">
                                          <p:stCondLst>
                                            <p:cond delay="1338"/>
                                          </p:stCondLst>
                                        </p:cTn>
                                        <p:tgtEl>
                                          <p:spTgt spid="11"/>
                                        </p:tgtEl>
                                      </p:cBhvr>
                                      <p:to x="100000" y="100000"/>
                                    </p:animScale>
                                    <p:animScale>
                                      <p:cBhvr>
                                        <p:cTn id="143" dur="26">
                                          <p:stCondLst>
                                            <p:cond delay="1642"/>
                                          </p:stCondLst>
                                        </p:cTn>
                                        <p:tgtEl>
                                          <p:spTgt spid="11"/>
                                        </p:tgtEl>
                                      </p:cBhvr>
                                      <p:to x="100000" y="90000"/>
                                    </p:animScale>
                                    <p:animScale>
                                      <p:cBhvr>
                                        <p:cTn id="144" dur="166" decel="50000">
                                          <p:stCondLst>
                                            <p:cond delay="1668"/>
                                          </p:stCondLst>
                                        </p:cTn>
                                        <p:tgtEl>
                                          <p:spTgt spid="11"/>
                                        </p:tgtEl>
                                      </p:cBhvr>
                                      <p:to x="100000" y="100000"/>
                                    </p:animScale>
                                    <p:animScale>
                                      <p:cBhvr>
                                        <p:cTn id="145" dur="26">
                                          <p:stCondLst>
                                            <p:cond delay="1808"/>
                                          </p:stCondLst>
                                        </p:cTn>
                                        <p:tgtEl>
                                          <p:spTgt spid="11"/>
                                        </p:tgtEl>
                                      </p:cBhvr>
                                      <p:to x="100000" y="95000"/>
                                    </p:animScale>
                                    <p:animScale>
                                      <p:cBhvr>
                                        <p:cTn id="14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verteren</a:t>
            </a:r>
            <a:endParaRPr lang="nl-NL" dirty="0"/>
          </a:p>
        </p:txBody>
      </p:sp>
      <p:sp>
        <p:nvSpPr>
          <p:cNvPr id="3" name="Tijdelijke aanduiding voor inhoud 2"/>
          <p:cNvSpPr>
            <a:spLocks noGrp="1"/>
          </p:cNvSpPr>
          <p:nvPr>
            <p:ph idx="1"/>
          </p:nvPr>
        </p:nvSpPr>
        <p:spPr>
          <a:xfrm>
            <a:off x="827584" y="4867935"/>
            <a:ext cx="7569405" cy="1204721"/>
          </a:xfrm>
        </p:spPr>
        <p:txBody>
          <a:bodyPr>
            <a:normAutofit fontScale="92500"/>
          </a:bodyPr>
          <a:lstStyle/>
          <a:p>
            <a:r>
              <a:rPr lang="nl-NL" dirty="0" smtClean="0"/>
              <a:t>Als je iets eet, wordt het verteert in je maag en darmen. Je lichaam haalt de stoffen die je nodig hebt uit het eten. De rest poep en plas je uit.</a:t>
            </a: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716016" y="1772816"/>
            <a:ext cx="2231781"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73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5085184"/>
            <a:ext cx="5199981" cy="1143000"/>
          </a:xfrm>
        </p:spPr>
        <p:txBody>
          <a:bodyPr>
            <a:normAutofit/>
          </a:bodyPr>
          <a:lstStyle/>
          <a:p>
            <a:r>
              <a:rPr lang="nl-NL" dirty="0" smtClean="0"/>
              <a:t>Eten en drinken.</a:t>
            </a:r>
            <a:endParaRPr lang="nl-NL" dirty="0"/>
          </a:p>
        </p:txBody>
      </p:sp>
      <p:pic>
        <p:nvPicPr>
          <p:cNvPr id="4" name="Afbeelding 3"/>
          <p:cNvPicPr>
            <a:picLocks noChangeAspect="1"/>
          </p:cNvPicPr>
          <p:nvPr/>
        </p:nvPicPr>
        <p:blipFill>
          <a:blip r:embed="rId2" cstate="print"/>
          <a:srcRect l="20589" t="7175" r="20432" b="18156"/>
          <a:stretch>
            <a:fillRect/>
          </a:stretch>
        </p:blipFill>
        <p:spPr>
          <a:xfrm>
            <a:off x="1979712" y="1052736"/>
            <a:ext cx="5472608" cy="3897249"/>
          </a:xfrm>
          <a:prstGeom prst="rect">
            <a:avLst/>
          </a:prstGeom>
        </p:spPr>
      </p:pic>
    </p:spTree>
    <p:extLst>
      <p:ext uri="{BB962C8B-B14F-4D97-AF65-F5344CB8AC3E}">
        <p14:creationId xmlns:p14="http://schemas.microsoft.com/office/powerpoint/2010/main" xmlns="" val="945109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
            </a:r>
            <a:r>
              <a:rPr lang="nl-NL" dirty="0" smtClean="0"/>
              <a:t>e ananas</a:t>
            </a:r>
            <a:endParaRPr lang="nl-NL" dirty="0"/>
          </a:p>
        </p:txBody>
      </p:sp>
      <p:sp>
        <p:nvSpPr>
          <p:cNvPr id="3" name="Tijdelijke aanduiding voor inhoud 2"/>
          <p:cNvSpPr>
            <a:spLocks noGrp="1"/>
          </p:cNvSpPr>
          <p:nvPr>
            <p:ph idx="1"/>
          </p:nvPr>
        </p:nvSpPr>
        <p:spPr>
          <a:xfrm>
            <a:off x="755576" y="5301208"/>
            <a:ext cx="7569405" cy="1204721"/>
          </a:xfrm>
        </p:spPr>
        <p:txBody>
          <a:bodyPr/>
          <a:lstStyle/>
          <a:p>
            <a:r>
              <a:rPr lang="nl-NL" dirty="0" smtClean="0"/>
              <a:t>Een vrucht die in warme landen groeit. Binnenin is deze vrucht geel.</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21143" y="2348880"/>
            <a:ext cx="3472656" cy="2540000"/>
          </a:xfrm>
          <a:prstGeom prst="rect">
            <a:avLst/>
          </a:prstGeom>
        </p:spPr>
      </p:pic>
    </p:spTree>
    <p:extLst>
      <p:ext uri="{BB962C8B-B14F-4D97-AF65-F5344CB8AC3E}">
        <p14:creationId xmlns:p14="http://schemas.microsoft.com/office/powerpoint/2010/main" xmlns="" val="11848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bitter</a:t>
            </a:r>
            <a:endParaRPr lang="nl-NL" dirty="0"/>
          </a:p>
        </p:txBody>
      </p:sp>
      <p:sp>
        <p:nvSpPr>
          <p:cNvPr id="3" name="Tijdelijke aanduiding voor inhoud 2"/>
          <p:cNvSpPr>
            <a:spLocks noGrp="1"/>
          </p:cNvSpPr>
          <p:nvPr>
            <p:ph idx="1"/>
          </p:nvPr>
        </p:nvSpPr>
        <p:spPr>
          <a:xfrm>
            <a:off x="755576" y="5301208"/>
            <a:ext cx="7569405" cy="1204721"/>
          </a:xfrm>
        </p:spPr>
        <p:txBody>
          <a:bodyPr/>
          <a:lstStyle/>
          <a:p>
            <a:r>
              <a:rPr lang="nl-NL" dirty="0" smtClean="0"/>
              <a:t>Bitter Lemon is een gele frisdrank. Het smaakt ……</a:t>
            </a: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076056" y="1700808"/>
            <a:ext cx="1633300" cy="3092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38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eigenlijk</a:t>
            </a:r>
            <a:endParaRPr lang="nl-NL" dirty="0"/>
          </a:p>
        </p:txBody>
      </p:sp>
      <p:sp>
        <p:nvSpPr>
          <p:cNvPr id="3" name="Tijdelijke aanduiding voor inhoud 2"/>
          <p:cNvSpPr>
            <a:spLocks noGrp="1"/>
          </p:cNvSpPr>
          <p:nvPr>
            <p:ph idx="1"/>
          </p:nvPr>
        </p:nvSpPr>
        <p:spPr>
          <a:xfrm>
            <a:off x="755576" y="5301208"/>
            <a:ext cx="7569405" cy="1204721"/>
          </a:xfrm>
        </p:spPr>
        <p:txBody>
          <a:bodyPr/>
          <a:lstStyle/>
          <a:p>
            <a:r>
              <a:rPr lang="nl-NL" dirty="0" smtClean="0"/>
              <a:t> Je hebt poffertjes gekozen, maar ……… wilde je liever een pannenkoek met aardbeien.</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53766" y="1599427"/>
            <a:ext cx="2943821" cy="1954697"/>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69697" y="2492896"/>
            <a:ext cx="1955224" cy="1955224"/>
          </a:xfrm>
          <a:prstGeom prst="rect">
            <a:avLst/>
          </a:prstGeom>
        </p:spPr>
      </p:pic>
    </p:spTree>
    <p:extLst>
      <p:ext uri="{BB962C8B-B14F-4D97-AF65-F5344CB8AC3E}">
        <p14:creationId xmlns:p14="http://schemas.microsoft.com/office/powerpoint/2010/main" xmlns="" val="28965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
            </a:r>
            <a:r>
              <a:rPr lang="nl-NL" dirty="0" smtClean="0"/>
              <a:t>e frisdrank</a:t>
            </a:r>
            <a:endParaRPr lang="nl-NL" dirty="0"/>
          </a:p>
        </p:txBody>
      </p:sp>
      <p:sp>
        <p:nvSpPr>
          <p:cNvPr id="3" name="Tijdelijke aanduiding voor inhoud 2"/>
          <p:cNvSpPr>
            <a:spLocks noGrp="1"/>
          </p:cNvSpPr>
          <p:nvPr>
            <p:ph idx="1"/>
          </p:nvPr>
        </p:nvSpPr>
        <p:spPr>
          <a:xfrm>
            <a:off x="827584" y="5153488"/>
            <a:ext cx="7569405" cy="1204721"/>
          </a:xfrm>
        </p:spPr>
        <p:txBody>
          <a:bodyPr/>
          <a:lstStyle/>
          <a:p>
            <a:r>
              <a:rPr lang="nl-NL" dirty="0" smtClean="0"/>
              <a:t>Limonade met of zonder prik.</a:t>
            </a: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2805860" y="2617718"/>
            <a:ext cx="3024520" cy="197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53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malen</a:t>
            </a:r>
            <a:endParaRPr lang="nl-NL" dirty="0"/>
          </a:p>
        </p:txBody>
      </p:sp>
      <p:sp>
        <p:nvSpPr>
          <p:cNvPr id="3" name="Tijdelijke aanduiding voor inhoud 2"/>
          <p:cNvSpPr>
            <a:spLocks noGrp="1"/>
          </p:cNvSpPr>
          <p:nvPr>
            <p:ph idx="1"/>
          </p:nvPr>
        </p:nvSpPr>
        <p:spPr>
          <a:xfrm>
            <a:off x="755576" y="5301208"/>
            <a:ext cx="7569405" cy="1204721"/>
          </a:xfrm>
        </p:spPr>
        <p:txBody>
          <a:bodyPr/>
          <a:lstStyle/>
          <a:p>
            <a:r>
              <a:rPr lang="nl-NL" dirty="0" smtClean="0"/>
              <a:t>Peperkorrel kun je fijn maken met een pepermolen. Dit noem je ook …..</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2170664"/>
            <a:ext cx="3348457" cy="2334352"/>
          </a:xfrm>
          <a:prstGeom prst="rect">
            <a:avLst/>
          </a:prstGeom>
        </p:spPr>
      </p:pic>
    </p:spTree>
    <p:extLst>
      <p:ext uri="{BB962C8B-B14F-4D97-AF65-F5344CB8AC3E}">
        <p14:creationId xmlns:p14="http://schemas.microsoft.com/office/powerpoint/2010/main" xmlns="" val="21924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7906" y="764704"/>
            <a:ext cx="7024744" cy="1143000"/>
          </a:xfrm>
        </p:spPr>
        <p:txBody>
          <a:bodyPr/>
          <a:lstStyle/>
          <a:p>
            <a:r>
              <a:rPr lang="nl-NL" dirty="0"/>
              <a:t>d</a:t>
            </a:r>
            <a:r>
              <a:rPr lang="nl-NL" dirty="0" smtClean="0"/>
              <a:t>e peper</a:t>
            </a:r>
            <a:endParaRPr lang="nl-NL" dirty="0"/>
          </a:p>
        </p:txBody>
      </p:sp>
      <p:sp>
        <p:nvSpPr>
          <p:cNvPr id="3" name="Tijdelijke aanduiding voor inhoud 2"/>
          <p:cNvSpPr>
            <a:spLocks noGrp="1"/>
          </p:cNvSpPr>
          <p:nvPr>
            <p:ph idx="1"/>
          </p:nvPr>
        </p:nvSpPr>
        <p:spPr>
          <a:xfrm>
            <a:off x="755575" y="4730192"/>
            <a:ext cx="7569405" cy="1204721"/>
          </a:xfrm>
        </p:spPr>
        <p:txBody>
          <a:bodyPr/>
          <a:lstStyle/>
          <a:p>
            <a:r>
              <a:rPr lang="nl-NL" dirty="0" smtClean="0"/>
              <a:t>Dit doe je op het eten dat flauw smaakt. Het geeft een hete smaak in je mond. Gedroogd heb je ze in witte, zwarte en rode korrels.</a:t>
            </a:r>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860032" y="2204864"/>
            <a:ext cx="2974141" cy="20734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007419" y="2348880"/>
            <a:ext cx="3092640" cy="2063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31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t>
            </a:r>
            <a:r>
              <a:rPr lang="nl-NL" dirty="0" smtClean="0"/>
              <a:t>et poffertje</a:t>
            </a:r>
            <a:endParaRPr lang="nl-NL" dirty="0"/>
          </a:p>
        </p:txBody>
      </p:sp>
      <p:sp>
        <p:nvSpPr>
          <p:cNvPr id="3" name="Tijdelijke aanduiding voor inhoud 2"/>
          <p:cNvSpPr>
            <a:spLocks noGrp="1"/>
          </p:cNvSpPr>
          <p:nvPr>
            <p:ph idx="1"/>
          </p:nvPr>
        </p:nvSpPr>
        <p:spPr>
          <a:xfrm>
            <a:off x="755576" y="5301208"/>
            <a:ext cx="7569405" cy="1204721"/>
          </a:xfrm>
        </p:spPr>
        <p:txBody>
          <a:bodyPr/>
          <a:lstStyle/>
          <a:p>
            <a:r>
              <a:rPr lang="nl-NL" dirty="0" smtClean="0"/>
              <a:t> Een klein, rond, dik pannenkoekje.</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45000" y="2349000"/>
            <a:ext cx="3824941" cy="2539760"/>
          </a:xfrm>
          <a:prstGeom prst="rect">
            <a:avLst/>
          </a:prstGeom>
        </p:spPr>
      </p:pic>
    </p:spTree>
    <p:extLst>
      <p:ext uri="{BB962C8B-B14F-4D97-AF65-F5344CB8AC3E}">
        <p14:creationId xmlns:p14="http://schemas.microsoft.com/office/powerpoint/2010/main" xmlns="" val="17676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angrenzend">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118</TotalTime>
  <Words>173</Words>
  <Application>Microsoft Office PowerPoint</Application>
  <PresentationFormat>Diavoorstelling (4:3)</PresentationFormat>
  <Paragraphs>27</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Austin</vt:lpstr>
      <vt:lpstr>Woordenschat groep 5 Thema 9  Les 3</vt:lpstr>
      <vt:lpstr>Eten en drinken.</vt:lpstr>
      <vt:lpstr>de ananas</vt:lpstr>
      <vt:lpstr>bitter</vt:lpstr>
      <vt:lpstr>eigenlijk</vt:lpstr>
      <vt:lpstr>de frisdrank</vt:lpstr>
      <vt:lpstr>malen</vt:lpstr>
      <vt:lpstr>de peper</vt:lpstr>
      <vt:lpstr>het poffertje</vt:lpstr>
      <vt:lpstr>verteren</vt:lpstr>
    </vt:vector>
  </TitlesOfParts>
  <Company>ITS Computers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Woordenschat groep 5 Thema 9  Les 1</dc:title>
  <dc:creator>Corine ter Mul</dc:creator>
  <cp:lastModifiedBy>hp</cp:lastModifiedBy>
  <cp:revision>25</cp:revision>
  <dcterms:created xsi:type="dcterms:W3CDTF">2014-03-25T14:35:51Z</dcterms:created>
  <dcterms:modified xsi:type="dcterms:W3CDTF">2014-11-30T18:38:31Z</dcterms:modified>
</cp:coreProperties>
</file>